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339" r:id="rId4"/>
    <p:sldId id="328" r:id="rId5"/>
    <p:sldId id="298" r:id="rId6"/>
    <p:sldId id="265" r:id="rId7"/>
    <p:sldId id="341" r:id="rId8"/>
    <p:sldId id="329" r:id="rId9"/>
    <p:sldId id="330" r:id="rId10"/>
    <p:sldId id="309" r:id="rId11"/>
    <p:sldId id="286" r:id="rId12"/>
    <p:sldId id="287" r:id="rId13"/>
    <p:sldId id="314" r:id="rId14"/>
    <p:sldId id="325" r:id="rId15"/>
    <p:sldId id="345" r:id="rId16"/>
    <p:sldId id="348" r:id="rId17"/>
    <p:sldId id="318" r:id="rId18"/>
    <p:sldId id="349" r:id="rId19"/>
    <p:sldId id="307" r:id="rId20"/>
    <p:sldId id="327" r:id="rId21"/>
    <p:sldId id="313" r:id="rId22"/>
    <p:sldId id="336" r:id="rId23"/>
    <p:sldId id="321" r:id="rId24"/>
    <p:sldId id="334" r:id="rId25"/>
    <p:sldId id="337" r:id="rId26"/>
    <p:sldId id="283" r:id="rId27"/>
    <p:sldId id="338" r:id="rId28"/>
    <p:sldId id="343" r:id="rId29"/>
    <p:sldId id="289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華康秀風體W3" panose="03000309000000000000" pitchFamily="65" charset="-120"/>
      <p:regular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맑은 고딕" panose="020B0503020000020004" pitchFamily="34" charset="-127"/>
      <p:regular r:id="rId39"/>
      <p:bold r:id="rId40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D7A7"/>
    <a:srgbClr val="85D9AC"/>
    <a:srgbClr val="6E493C"/>
    <a:srgbClr val="92D050"/>
    <a:srgbClr val="909674"/>
    <a:srgbClr val="AFABAB"/>
    <a:srgbClr val="2E75B6"/>
    <a:srgbClr val="385723"/>
    <a:srgbClr val="002060"/>
    <a:srgbClr val="C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8" autoAdjust="0"/>
    <p:restoredTop sz="82626" autoAdjust="0"/>
  </p:normalViewPr>
  <p:slideViewPr>
    <p:cSldViewPr snapToGrid="0">
      <p:cViewPr varScale="1">
        <p:scale>
          <a:sx n="56" d="100"/>
          <a:sy n="56" d="100"/>
        </p:scale>
        <p:origin x="10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DB108-214B-49B6-900C-A6CC99B5655A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B0578-79E4-456E-9341-29504A9D88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2570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0578-79E4-456E-9341-29504A9D887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1761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0578-79E4-456E-9341-29504A9D887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659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0578-79E4-456E-9341-29504A9D887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6772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0578-79E4-456E-9341-29504A9D887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611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0578-79E4-456E-9341-29504A9D8876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1004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0578-79E4-456E-9341-29504A9D887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3540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0578-79E4-456E-9341-29504A9D887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3747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0578-79E4-456E-9341-29504A9D8876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5356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0578-79E4-456E-9341-29504A9D887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5027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0578-79E4-456E-9341-29504A9D887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2761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0578-79E4-456E-9341-29504A9D887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0052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0578-79E4-456E-9341-29504A9D887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21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0578-79E4-456E-9341-29504A9D887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313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0578-79E4-456E-9341-29504A9D887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21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0578-79E4-456E-9341-29504A9D887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379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0578-79E4-456E-9341-29504A9D887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2990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265A36-9382-475F-A5A6-8794C1F2B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5819B80-C7CC-42A4-9E77-B9C55693B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5EA793-F12D-4BC9-AA94-73DF4E2F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0982-A0DB-40B1-A2FB-827EA60378C0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5587F9-42AA-43A4-8649-45B6CB646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D271230-C8B4-4B1E-8DBD-801A7161D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8496-B024-4CE3-B4BE-6933D357E5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758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ABDF6A-1464-49F2-B399-3224C7C05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A8F8195-4B51-48AD-B597-993C54BC8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7C1121-591D-45D1-81F8-199DD9E23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0982-A0DB-40B1-A2FB-827EA60378C0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63344D-35E8-4557-AAC5-460FCED31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60739D-EA70-4658-BCED-EDA350168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8496-B024-4CE3-B4BE-6933D357E5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137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860A8B9-83DE-4D4B-AFD4-7A6FC07966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037B753-D305-434B-BB14-F84C2640F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F984D9-90F6-4D59-B766-84B7FB09D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0982-A0DB-40B1-A2FB-827EA60378C0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EF4B1AE-007F-4A61-B44D-0A9DE6E66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26A2338-EB2A-415C-AB10-41510DD6D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8496-B024-4CE3-B4BE-6933D357E5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1115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91324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8073A-8789-4130-8EE5-1276184DD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6E03CE-7EEB-4801-862D-95C54F616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6B4EFB-17EB-4B4A-A236-48A6F6797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0982-A0DB-40B1-A2FB-827EA60378C0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27F3D8-715B-4943-8972-AC59E0992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3FACDF-756D-494D-8410-36336359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8496-B024-4CE3-B4BE-6933D357E5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529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ACBF6D-FE8A-4BA4-BBCC-D15B58ED4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A727B09-09A8-4F52-A184-7E9B6A6A4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18EBC2-313D-4C17-BC26-9BA511D62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0982-A0DB-40B1-A2FB-827EA60378C0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90B223-AC34-4C43-A8CA-C4CC239C2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4B242C-1B2E-411A-82AA-8C3091FD8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8496-B024-4CE3-B4BE-6933D357E5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6055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BC2D67-808E-4460-BF16-E48A78FDD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D7F7E3-D4D0-4080-8870-78AA0A71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E68EA0E-D90B-4F1B-BD48-E9D3C645C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77BBB5-709D-417E-937C-FA0440035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0982-A0DB-40B1-A2FB-827EA60378C0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4129A1-AF9B-46DF-9633-9FCBC5FC5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CE5D8D-8C53-4407-8064-8C40A9F18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8496-B024-4CE3-B4BE-6933D357E5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564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4EDAE4-9214-4999-AA76-2A878A802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5D9EEE9-E0AB-4336-B774-A107435B8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1DBF0A0-0F98-4C5E-BFA8-7951773DE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D0534FC-DE17-4A0C-9C33-26C7E891F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F2DD651-2420-4C1E-B4C7-5A73E56A1A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4423FF4-5B2A-4F75-8B0B-1E4156B33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0982-A0DB-40B1-A2FB-827EA60378C0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F086D5D-5075-42E1-935F-F5A135E5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DBB5EA3-9318-4C6A-83EF-A213906D3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8496-B024-4CE3-B4BE-6933D357E5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370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A6A958-B10E-42AC-8D39-C20D7D87B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55AFCF4-76B4-40C5-A577-832E10E06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0982-A0DB-40B1-A2FB-827EA60378C0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9A8937E-17D8-40E8-98BD-76DA427DA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E9B94E-1DB9-46FE-BB8E-BE7A6B69E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8496-B024-4CE3-B4BE-6933D357E5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5539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96C80EB-F454-4996-BCDC-BD6F9797F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0982-A0DB-40B1-A2FB-827EA60378C0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65B96E3-E05E-4870-AB90-E3BEF0EF9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87B838-5E9F-4186-976F-E61F90C6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8496-B024-4CE3-B4BE-6933D357E5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131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0E1E9E-7923-4AF7-94DA-ADF9F2E3A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B12C5C-3CEE-4AA7-A6CF-D8FCF8B88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0EE95C0-7ECB-4560-BC4D-AF2E1DB49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5340B58-3B78-408B-B33F-A85849C63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0982-A0DB-40B1-A2FB-827EA60378C0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AEC0C6A-A995-42C3-81B8-F6210032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FAAFD56-A8F6-420C-A71F-9447CC9E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8496-B024-4CE3-B4BE-6933D357E5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0937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E040E6-A483-41DE-AA17-A84C1BBE6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E6EFEA4-590C-433C-89CC-19331E2628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A0D7C96-4F84-4A1E-80B8-0E5834A7A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09F2AF0-29D1-495E-B4B2-0D7DCD605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0982-A0DB-40B1-A2FB-827EA60378C0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B389E86-128B-4BCF-9754-8311017FA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E9A573C-80F5-452D-9A1D-13A98BFF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8496-B024-4CE3-B4BE-6933D357E5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244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E5C472F-4C6B-4E7D-BF04-7E8F3694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308E161-269D-4A6B-B3A8-DF3DC9795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745B24-1F2D-46E8-9BEE-C4E2960A77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70982-A0DB-40B1-A2FB-827EA60378C0}" type="datetimeFigureOut">
              <a:rPr lang="zh-TW" altLang="en-US" smtClean="0"/>
              <a:t>2018/5/8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29A742-C767-46DA-B9ED-CA1C55D97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9D8576-A1E0-43C5-8D8D-4A6744033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58496-B024-4CE3-B4BE-6933D357E5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62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5.wdp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r="10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圖: 人工作業 10">
            <a:extLst>
              <a:ext uri="{FF2B5EF4-FFF2-40B4-BE49-F238E27FC236}">
                <a16:creationId xmlns:a16="http://schemas.microsoft.com/office/drawing/2014/main" id="{820EAD2E-67A3-4E9C-9B12-836EC344BC68}"/>
              </a:ext>
            </a:extLst>
          </p:cNvPr>
          <p:cNvSpPr/>
          <p:nvPr/>
        </p:nvSpPr>
        <p:spPr>
          <a:xfrm>
            <a:off x="5547512" y="3712"/>
            <a:ext cx="6644488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23"/>
              <a:gd name="connsiteY0" fmla="*/ 0 h 10000"/>
              <a:gd name="connsiteX1" fmla="*/ 10000 w 10023"/>
              <a:gd name="connsiteY1" fmla="*/ 0 h 10000"/>
              <a:gd name="connsiteX2" fmla="*/ 10023 w 10023"/>
              <a:gd name="connsiteY2" fmla="*/ 10000 h 10000"/>
              <a:gd name="connsiteX3" fmla="*/ 2000 w 10023"/>
              <a:gd name="connsiteY3" fmla="*/ 10000 h 10000"/>
              <a:gd name="connsiteX4" fmla="*/ 0 w 10023"/>
              <a:gd name="connsiteY4" fmla="*/ 0 h 10000"/>
              <a:gd name="connsiteX0" fmla="*/ 0 w 10344"/>
              <a:gd name="connsiteY0" fmla="*/ 22 h 10000"/>
              <a:gd name="connsiteX1" fmla="*/ 10321 w 10344"/>
              <a:gd name="connsiteY1" fmla="*/ 0 h 10000"/>
              <a:gd name="connsiteX2" fmla="*/ 10344 w 10344"/>
              <a:gd name="connsiteY2" fmla="*/ 10000 h 10000"/>
              <a:gd name="connsiteX3" fmla="*/ 2321 w 10344"/>
              <a:gd name="connsiteY3" fmla="*/ 10000 h 10000"/>
              <a:gd name="connsiteX4" fmla="*/ 0 w 10344"/>
              <a:gd name="connsiteY4" fmla="*/ 22 h 10000"/>
              <a:gd name="connsiteX0" fmla="*/ 0 w 10417"/>
              <a:gd name="connsiteY0" fmla="*/ 22 h 10000"/>
              <a:gd name="connsiteX1" fmla="*/ 10394 w 10417"/>
              <a:gd name="connsiteY1" fmla="*/ 0 h 10000"/>
              <a:gd name="connsiteX2" fmla="*/ 10417 w 10417"/>
              <a:gd name="connsiteY2" fmla="*/ 10000 h 10000"/>
              <a:gd name="connsiteX3" fmla="*/ 2394 w 10417"/>
              <a:gd name="connsiteY3" fmla="*/ 10000 h 10000"/>
              <a:gd name="connsiteX4" fmla="*/ 0 w 10417"/>
              <a:gd name="connsiteY4" fmla="*/ 22 h 10000"/>
              <a:gd name="connsiteX0" fmla="*/ 0 w 10417"/>
              <a:gd name="connsiteY0" fmla="*/ 22 h 10000"/>
              <a:gd name="connsiteX1" fmla="*/ 10394 w 10417"/>
              <a:gd name="connsiteY1" fmla="*/ 0 h 10000"/>
              <a:gd name="connsiteX2" fmla="*/ 10417 w 10417"/>
              <a:gd name="connsiteY2" fmla="*/ 10000 h 10000"/>
              <a:gd name="connsiteX3" fmla="*/ 2394 w 10417"/>
              <a:gd name="connsiteY3" fmla="*/ 10000 h 10000"/>
              <a:gd name="connsiteX4" fmla="*/ 0 w 10417"/>
              <a:gd name="connsiteY4" fmla="*/ 22 h 10000"/>
              <a:gd name="connsiteX0" fmla="*/ 0 w 10417"/>
              <a:gd name="connsiteY0" fmla="*/ 22 h 10000"/>
              <a:gd name="connsiteX1" fmla="*/ 10394 w 10417"/>
              <a:gd name="connsiteY1" fmla="*/ 0 h 10000"/>
              <a:gd name="connsiteX2" fmla="*/ 10417 w 10417"/>
              <a:gd name="connsiteY2" fmla="*/ 10000 h 10000"/>
              <a:gd name="connsiteX3" fmla="*/ 2394 w 10417"/>
              <a:gd name="connsiteY3" fmla="*/ 10000 h 10000"/>
              <a:gd name="connsiteX4" fmla="*/ 0 w 10417"/>
              <a:gd name="connsiteY4" fmla="*/ 22 h 10000"/>
              <a:gd name="connsiteX0" fmla="*/ 0 w 10417"/>
              <a:gd name="connsiteY0" fmla="*/ 22 h 10000"/>
              <a:gd name="connsiteX1" fmla="*/ 10394 w 10417"/>
              <a:gd name="connsiteY1" fmla="*/ 0 h 10000"/>
              <a:gd name="connsiteX2" fmla="*/ 10417 w 10417"/>
              <a:gd name="connsiteY2" fmla="*/ 10000 h 10000"/>
              <a:gd name="connsiteX3" fmla="*/ 2394 w 10417"/>
              <a:gd name="connsiteY3" fmla="*/ 10000 h 10000"/>
              <a:gd name="connsiteX4" fmla="*/ 0 w 10417"/>
              <a:gd name="connsiteY4" fmla="*/ 22 h 10000"/>
              <a:gd name="connsiteX0" fmla="*/ 0 w 10392"/>
              <a:gd name="connsiteY0" fmla="*/ 0 h 10000"/>
              <a:gd name="connsiteX1" fmla="*/ 10369 w 10392"/>
              <a:gd name="connsiteY1" fmla="*/ 0 h 10000"/>
              <a:gd name="connsiteX2" fmla="*/ 10392 w 10392"/>
              <a:gd name="connsiteY2" fmla="*/ 10000 h 10000"/>
              <a:gd name="connsiteX3" fmla="*/ 2369 w 10392"/>
              <a:gd name="connsiteY3" fmla="*/ 10000 h 10000"/>
              <a:gd name="connsiteX4" fmla="*/ 0 w 10392"/>
              <a:gd name="connsiteY4" fmla="*/ 0 h 10000"/>
              <a:gd name="connsiteX0" fmla="*/ 0 w 10299"/>
              <a:gd name="connsiteY0" fmla="*/ 0 h 10000"/>
              <a:gd name="connsiteX1" fmla="*/ 10276 w 10299"/>
              <a:gd name="connsiteY1" fmla="*/ 0 h 10000"/>
              <a:gd name="connsiteX2" fmla="*/ 10299 w 10299"/>
              <a:gd name="connsiteY2" fmla="*/ 10000 h 10000"/>
              <a:gd name="connsiteX3" fmla="*/ 2276 w 10299"/>
              <a:gd name="connsiteY3" fmla="*/ 10000 h 10000"/>
              <a:gd name="connsiteX4" fmla="*/ 0 w 10299"/>
              <a:gd name="connsiteY4" fmla="*/ 0 h 10000"/>
              <a:gd name="connsiteX0" fmla="*/ 0 w 10253"/>
              <a:gd name="connsiteY0" fmla="*/ 0 h 10000"/>
              <a:gd name="connsiteX1" fmla="*/ 10230 w 10253"/>
              <a:gd name="connsiteY1" fmla="*/ 0 h 10000"/>
              <a:gd name="connsiteX2" fmla="*/ 10253 w 10253"/>
              <a:gd name="connsiteY2" fmla="*/ 10000 h 10000"/>
              <a:gd name="connsiteX3" fmla="*/ 2230 w 10253"/>
              <a:gd name="connsiteY3" fmla="*/ 10000 h 10000"/>
              <a:gd name="connsiteX4" fmla="*/ 0 w 1025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53" h="10000">
                <a:moveTo>
                  <a:pt x="0" y="0"/>
                </a:moveTo>
                <a:lnTo>
                  <a:pt x="10230" y="0"/>
                </a:lnTo>
                <a:cubicBezTo>
                  <a:pt x="10238" y="3333"/>
                  <a:pt x="10245" y="6667"/>
                  <a:pt x="10253" y="10000"/>
                </a:cubicBezTo>
                <a:lnTo>
                  <a:pt x="223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zh-TW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流程圖: 人工作業 13">
            <a:extLst>
              <a:ext uri="{FF2B5EF4-FFF2-40B4-BE49-F238E27FC236}">
                <a16:creationId xmlns:a16="http://schemas.microsoft.com/office/drawing/2014/main" id="{BE0FDEBA-3137-4FB3-A902-C64FE36FFF88}"/>
              </a:ext>
            </a:extLst>
          </p:cNvPr>
          <p:cNvSpPr/>
          <p:nvPr/>
        </p:nvSpPr>
        <p:spPr>
          <a:xfrm>
            <a:off x="5108667" y="-93420"/>
            <a:ext cx="1903727" cy="704900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8000"/>
              <a:gd name="connsiteY0" fmla="*/ 0 h 10000"/>
              <a:gd name="connsiteX1" fmla="*/ 4462 w 8000"/>
              <a:gd name="connsiteY1" fmla="*/ 0 h 10000"/>
              <a:gd name="connsiteX2" fmla="*/ 8000 w 8000"/>
              <a:gd name="connsiteY2" fmla="*/ 10000 h 10000"/>
              <a:gd name="connsiteX3" fmla="*/ 2000 w 8000"/>
              <a:gd name="connsiteY3" fmla="*/ 10000 h 10000"/>
              <a:gd name="connsiteX4" fmla="*/ 0 w 8000"/>
              <a:gd name="connsiteY4" fmla="*/ 0 h 10000"/>
              <a:gd name="connsiteX0" fmla="*/ 0 w 10000"/>
              <a:gd name="connsiteY0" fmla="*/ 0 h 10000"/>
              <a:gd name="connsiteX1" fmla="*/ 5578 w 10000"/>
              <a:gd name="connsiteY1" fmla="*/ 0 h 10000"/>
              <a:gd name="connsiteX2" fmla="*/ 10000 w 10000"/>
              <a:gd name="connsiteY2" fmla="*/ 10000 h 10000"/>
              <a:gd name="connsiteX3" fmla="*/ 4741 w 10000"/>
              <a:gd name="connsiteY3" fmla="*/ 9978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5279 w 10000"/>
              <a:gd name="connsiteY1" fmla="*/ 0 h 10000"/>
              <a:gd name="connsiteX2" fmla="*/ 10000 w 10000"/>
              <a:gd name="connsiteY2" fmla="*/ 10000 h 10000"/>
              <a:gd name="connsiteX3" fmla="*/ 4741 w 10000"/>
              <a:gd name="connsiteY3" fmla="*/ 9978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2191 w 10000"/>
              <a:gd name="connsiteY1" fmla="*/ 22 h 10000"/>
              <a:gd name="connsiteX2" fmla="*/ 10000 w 10000"/>
              <a:gd name="connsiteY2" fmla="*/ 10000 h 10000"/>
              <a:gd name="connsiteX3" fmla="*/ 4741 w 10000"/>
              <a:gd name="connsiteY3" fmla="*/ 9978 h 10000"/>
              <a:gd name="connsiteX4" fmla="*/ 0 w 10000"/>
              <a:gd name="connsiteY4" fmla="*/ 0 h 10000"/>
              <a:gd name="connsiteX0" fmla="*/ 0 w 7610"/>
              <a:gd name="connsiteY0" fmla="*/ 0 h 10000"/>
              <a:gd name="connsiteX1" fmla="*/ 2191 w 7610"/>
              <a:gd name="connsiteY1" fmla="*/ 22 h 10000"/>
              <a:gd name="connsiteX2" fmla="*/ 7610 w 7610"/>
              <a:gd name="connsiteY2" fmla="*/ 10000 h 10000"/>
              <a:gd name="connsiteX3" fmla="*/ 4741 w 7610"/>
              <a:gd name="connsiteY3" fmla="*/ 9978 h 10000"/>
              <a:gd name="connsiteX4" fmla="*/ 0 w 7610"/>
              <a:gd name="connsiteY4" fmla="*/ 0 h 10000"/>
              <a:gd name="connsiteX0" fmla="*/ 0 w 9476"/>
              <a:gd name="connsiteY0" fmla="*/ 0 h 10000"/>
              <a:gd name="connsiteX1" fmla="*/ 2879 w 9476"/>
              <a:gd name="connsiteY1" fmla="*/ 22 h 10000"/>
              <a:gd name="connsiteX2" fmla="*/ 9476 w 9476"/>
              <a:gd name="connsiteY2" fmla="*/ 10000 h 10000"/>
              <a:gd name="connsiteX3" fmla="*/ 6230 w 9476"/>
              <a:gd name="connsiteY3" fmla="*/ 9978 h 10000"/>
              <a:gd name="connsiteX4" fmla="*/ 0 w 9476"/>
              <a:gd name="connsiteY4" fmla="*/ 0 h 10000"/>
              <a:gd name="connsiteX0" fmla="*/ 0 w 9586"/>
              <a:gd name="connsiteY0" fmla="*/ 0 h 10000"/>
              <a:gd name="connsiteX1" fmla="*/ 3038 w 9586"/>
              <a:gd name="connsiteY1" fmla="*/ 22 h 10000"/>
              <a:gd name="connsiteX2" fmla="*/ 9586 w 9586"/>
              <a:gd name="connsiteY2" fmla="*/ 10000 h 10000"/>
              <a:gd name="connsiteX3" fmla="*/ 6575 w 9586"/>
              <a:gd name="connsiteY3" fmla="*/ 9978 h 10000"/>
              <a:gd name="connsiteX4" fmla="*/ 0 w 9586"/>
              <a:gd name="connsiteY4" fmla="*/ 0 h 10000"/>
              <a:gd name="connsiteX0" fmla="*/ 0 w 10000"/>
              <a:gd name="connsiteY0" fmla="*/ 22 h 10022"/>
              <a:gd name="connsiteX1" fmla="*/ 3169 w 10000"/>
              <a:gd name="connsiteY1" fmla="*/ 0 h 10022"/>
              <a:gd name="connsiteX2" fmla="*/ 10000 w 10000"/>
              <a:gd name="connsiteY2" fmla="*/ 10022 h 10022"/>
              <a:gd name="connsiteX3" fmla="*/ 6859 w 10000"/>
              <a:gd name="connsiteY3" fmla="*/ 10000 h 10022"/>
              <a:gd name="connsiteX4" fmla="*/ 0 w 10000"/>
              <a:gd name="connsiteY4" fmla="*/ 22 h 10022"/>
              <a:gd name="connsiteX0" fmla="*/ 0 w 8881"/>
              <a:gd name="connsiteY0" fmla="*/ 0 h 10044"/>
              <a:gd name="connsiteX1" fmla="*/ 2050 w 8881"/>
              <a:gd name="connsiteY1" fmla="*/ 22 h 10044"/>
              <a:gd name="connsiteX2" fmla="*/ 8881 w 8881"/>
              <a:gd name="connsiteY2" fmla="*/ 10044 h 10044"/>
              <a:gd name="connsiteX3" fmla="*/ 5740 w 8881"/>
              <a:gd name="connsiteY3" fmla="*/ 10022 h 10044"/>
              <a:gd name="connsiteX4" fmla="*/ 0 w 8881"/>
              <a:gd name="connsiteY4" fmla="*/ 0 h 10044"/>
              <a:gd name="connsiteX0" fmla="*/ 0 w 10000"/>
              <a:gd name="connsiteY0" fmla="*/ 0 h 10000"/>
              <a:gd name="connsiteX1" fmla="*/ 2308 w 10000"/>
              <a:gd name="connsiteY1" fmla="*/ 22 h 10000"/>
              <a:gd name="connsiteX2" fmla="*/ 10000 w 10000"/>
              <a:gd name="connsiteY2" fmla="*/ 10000 h 10000"/>
              <a:gd name="connsiteX3" fmla="*/ 7487 w 10000"/>
              <a:gd name="connsiteY3" fmla="*/ 9978 h 10000"/>
              <a:gd name="connsiteX4" fmla="*/ 0 w 10000"/>
              <a:gd name="connsiteY4" fmla="*/ 0 h 10000"/>
              <a:gd name="connsiteX0" fmla="*/ 0 w 10000"/>
              <a:gd name="connsiteY0" fmla="*/ 0 h 10043"/>
              <a:gd name="connsiteX1" fmla="*/ 2308 w 10000"/>
              <a:gd name="connsiteY1" fmla="*/ 22 h 10043"/>
              <a:gd name="connsiteX2" fmla="*/ 10000 w 10000"/>
              <a:gd name="connsiteY2" fmla="*/ 10000 h 10043"/>
              <a:gd name="connsiteX3" fmla="*/ 7802 w 10000"/>
              <a:gd name="connsiteY3" fmla="*/ 10043 h 10043"/>
              <a:gd name="connsiteX4" fmla="*/ 0 w 10000"/>
              <a:gd name="connsiteY4" fmla="*/ 0 h 10043"/>
              <a:gd name="connsiteX0" fmla="*/ 0 w 10000"/>
              <a:gd name="connsiteY0" fmla="*/ 0 h 10000"/>
              <a:gd name="connsiteX1" fmla="*/ 2308 w 10000"/>
              <a:gd name="connsiteY1" fmla="*/ 22 h 10000"/>
              <a:gd name="connsiteX2" fmla="*/ 10000 w 10000"/>
              <a:gd name="connsiteY2" fmla="*/ 10000 h 10000"/>
              <a:gd name="connsiteX3" fmla="*/ 7802 w 10000"/>
              <a:gd name="connsiteY3" fmla="*/ 9956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2465 w 10000"/>
              <a:gd name="connsiteY1" fmla="*/ 22 h 10000"/>
              <a:gd name="connsiteX2" fmla="*/ 10000 w 10000"/>
              <a:gd name="connsiteY2" fmla="*/ 10000 h 10000"/>
              <a:gd name="connsiteX3" fmla="*/ 7802 w 10000"/>
              <a:gd name="connsiteY3" fmla="*/ 9956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2465 w 10000"/>
              <a:gd name="connsiteY1" fmla="*/ 22 h 10000"/>
              <a:gd name="connsiteX2" fmla="*/ 10000 w 10000"/>
              <a:gd name="connsiteY2" fmla="*/ 10000 h 10000"/>
              <a:gd name="connsiteX3" fmla="*/ 7802 w 10000"/>
              <a:gd name="connsiteY3" fmla="*/ 9956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2465 w 10000"/>
              <a:gd name="connsiteY1" fmla="*/ 22 h 10000"/>
              <a:gd name="connsiteX2" fmla="*/ 10000 w 10000"/>
              <a:gd name="connsiteY2" fmla="*/ 10000 h 10000"/>
              <a:gd name="connsiteX3" fmla="*/ 7802 w 10000"/>
              <a:gd name="connsiteY3" fmla="*/ 9956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2465 w 10000"/>
              <a:gd name="connsiteY1" fmla="*/ 22 h 10000"/>
              <a:gd name="connsiteX2" fmla="*/ 10000 w 10000"/>
              <a:gd name="connsiteY2" fmla="*/ 10000 h 10000"/>
              <a:gd name="connsiteX3" fmla="*/ 7802 w 10000"/>
              <a:gd name="connsiteY3" fmla="*/ 9956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2465 w 10000"/>
              <a:gd name="connsiteY1" fmla="*/ 22 h 10000"/>
              <a:gd name="connsiteX2" fmla="*/ 10000 w 10000"/>
              <a:gd name="connsiteY2" fmla="*/ 10000 h 10000"/>
              <a:gd name="connsiteX3" fmla="*/ 7802 w 10000"/>
              <a:gd name="connsiteY3" fmla="*/ 9956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2465" y="22"/>
                </a:lnTo>
                <a:cubicBezTo>
                  <a:pt x="5134" y="3609"/>
                  <a:pt x="7488" y="6674"/>
                  <a:pt x="10000" y="10000"/>
                </a:cubicBezTo>
                <a:lnTo>
                  <a:pt x="7802" y="9956"/>
                </a:lnTo>
                <a:lnTo>
                  <a:pt x="0" y="0"/>
                </a:lnTo>
                <a:close/>
              </a:path>
            </a:pathLst>
          </a:custGeom>
          <a:solidFill>
            <a:srgbClr val="D0E5A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922FF7F-D471-4708-982E-B62A1929AD31}"/>
              </a:ext>
            </a:extLst>
          </p:cNvPr>
          <p:cNvSpPr txBox="1"/>
          <p:nvPr/>
        </p:nvSpPr>
        <p:spPr>
          <a:xfrm>
            <a:off x="5683403" y="1993471"/>
            <a:ext cx="64006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dirty="0">
                <a:solidFill>
                  <a:schemeClr val="accent6"/>
                </a:solidFill>
              </a:rPr>
              <a:t> WeMo Scooter  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ABF83BC7-114F-4E5D-A647-8C6A1B9739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352" y="5565528"/>
            <a:ext cx="3110934" cy="1256996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553B0F8-86F3-413F-8527-79673153226E}"/>
              </a:ext>
            </a:extLst>
          </p:cNvPr>
          <p:cNvSpPr txBox="1"/>
          <p:nvPr/>
        </p:nvSpPr>
        <p:spPr>
          <a:xfrm>
            <a:off x="6598132" y="4704590"/>
            <a:ext cx="5593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2">
                    <a:lumMod val="50000"/>
                  </a:schemeClr>
                </a:solidFill>
              </a:rPr>
              <a:t>Hsu, Chun-Hui/Chen, Jia-Xin/Yang, </a:t>
            </a:r>
            <a:r>
              <a:rPr lang="en-US" altLang="zh-TW" sz="2400" dirty="0" err="1">
                <a:solidFill>
                  <a:schemeClr val="bg2">
                    <a:lumMod val="50000"/>
                  </a:schemeClr>
                </a:solidFill>
              </a:rPr>
              <a:t>Jih</a:t>
            </a:r>
            <a:r>
              <a:rPr lang="en-US" altLang="zh-TW" sz="2400" dirty="0">
                <a:solidFill>
                  <a:schemeClr val="bg2">
                    <a:lumMod val="50000"/>
                  </a:schemeClr>
                </a:solidFill>
              </a:rPr>
              <a:t>-Hao</a:t>
            </a:r>
            <a:endParaRPr lang="zh-TW" alt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612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6141D5-FCBB-44EE-9E1F-5F5713E21D1C}"/>
              </a:ext>
            </a:extLst>
          </p:cNvPr>
          <p:cNvSpPr/>
          <p:nvPr/>
        </p:nvSpPr>
        <p:spPr>
          <a:xfrm>
            <a:off x="0" y="0"/>
            <a:ext cx="12192000" cy="1913641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7200" b="1" dirty="0"/>
              <a:t>WeMo’s achievement</a:t>
            </a:r>
            <a:endParaRPr lang="zh-TW" altLang="en-US" sz="7200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4F7EBF2-CAE6-C546-8483-2CA996B5C3DF}"/>
              </a:ext>
            </a:extLst>
          </p:cNvPr>
          <p:cNvGrpSpPr/>
          <p:nvPr/>
        </p:nvGrpSpPr>
        <p:grpSpPr>
          <a:xfrm>
            <a:off x="858312" y="4610028"/>
            <a:ext cx="10657230" cy="2036746"/>
            <a:chOff x="510443" y="3432135"/>
            <a:chExt cx="10657230" cy="203674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666805-6457-A54B-A396-F611F4045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8952" y="3655076"/>
              <a:ext cx="1185114" cy="1466578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F44F7801-CC55-4591-8B15-1324A9089DDB}"/>
                </a:ext>
              </a:extLst>
            </p:cNvPr>
            <p:cNvSpPr txBox="1"/>
            <p:nvPr/>
          </p:nvSpPr>
          <p:spPr>
            <a:xfrm>
              <a:off x="2018646" y="4066791"/>
              <a:ext cx="9149027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zh-TW" sz="3200" b="1" dirty="0"/>
                <a:t>Roughly </a:t>
              </a:r>
              <a:r>
                <a:rPr lang="en-US" altLang="zh-TW" sz="4800" b="1" dirty="0">
                  <a:solidFill>
                    <a:schemeClr val="accent2"/>
                  </a:solidFill>
                </a:rPr>
                <a:t>400,000 km </a:t>
              </a:r>
              <a:r>
                <a:rPr lang="en-US" altLang="zh-TW" sz="3200" b="1" dirty="0"/>
                <a:t>total distance ridden  </a:t>
              </a:r>
              <a:endParaRPr lang="zh-TW" altLang="en-US" sz="3200" b="1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5BF126-8559-384B-997B-E3271F20D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443" y="3432135"/>
              <a:ext cx="2105181" cy="2036746"/>
            </a:xfrm>
            <a:prstGeom prst="rect">
              <a:avLst/>
            </a:prstGeom>
          </p:spPr>
        </p:pic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E13C68C4-5A2E-4618-9DB3-C49AC7235213}"/>
              </a:ext>
            </a:extLst>
          </p:cNvPr>
          <p:cNvGrpSpPr/>
          <p:nvPr/>
        </p:nvGrpSpPr>
        <p:grpSpPr>
          <a:xfrm>
            <a:off x="1471370" y="1936368"/>
            <a:ext cx="8970747" cy="1367653"/>
            <a:chOff x="2196926" y="1955195"/>
            <a:chExt cx="8970747" cy="1367653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62F57623-7C9C-4472-AD47-C32213CCE972}"/>
                </a:ext>
              </a:extLst>
            </p:cNvPr>
            <p:cNvSpPr txBox="1"/>
            <p:nvPr/>
          </p:nvSpPr>
          <p:spPr>
            <a:xfrm>
              <a:off x="4055150" y="2311218"/>
              <a:ext cx="71125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800" b="1" dirty="0">
                  <a:solidFill>
                    <a:schemeClr val="accent2"/>
                  </a:solidFill>
                </a:rPr>
                <a:t>1st</a:t>
              </a:r>
              <a:r>
                <a:rPr lang="en-US" altLang="zh-TW" sz="2800" b="1" dirty="0"/>
                <a:t> </a:t>
              </a:r>
              <a:r>
                <a:rPr lang="en-US" altLang="zh-TW" sz="3200" b="1" dirty="0"/>
                <a:t>sharing electric scooter in Asia</a:t>
              </a:r>
              <a:endParaRPr lang="zh-TW" altLang="en-US" sz="3200" b="1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2E526BA-E419-8548-A7BB-35760FF22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9783" b="92935" l="8400" r="90000">
                          <a14:foregroundMark x1="25200" y1="72826" x2="16200" y2="89402"/>
                          <a14:foregroundMark x1="11800" y1="92663" x2="40000" y2="92935"/>
                          <a14:foregroundMark x1="40000" y1="92935" x2="88800" y2="92120"/>
                          <a14:foregroundMark x1="70800" y1="72554" x2="86600" y2="78261"/>
                          <a14:foregroundMark x1="54400" y1="61957" x2="87400" y2="48913"/>
                          <a14:foregroundMark x1="63600" y1="54348" x2="76000" y2="52989"/>
                          <a14:foregroundMark x1="63800" y1="60326" x2="78400" y2="60598"/>
                          <a14:foregroundMark x1="35400" y1="9783" x2="38800" y2="10326"/>
                          <a14:foregroundMark x1="15000" y1="55707" x2="31600" y2="32609"/>
                          <a14:foregroundMark x1="31200" y1="21739" x2="34200" y2="25815"/>
                          <a14:foregroundMark x1="14200" y1="72011" x2="14200" y2="72011"/>
                          <a14:foregroundMark x1="8600" y1="66848" x2="8400" y2="70924"/>
                          <a14:foregroundMark x1="14400" y1="72283" x2="14600" y2="81522"/>
                          <a14:foregroundMark x1="73800" y1="56793" x2="75600" y2="57609"/>
                          <a14:foregroundMark x1="81000" y1="70924" x2="87800" y2="72554"/>
                          <a14:foregroundMark x1="86600" y1="74457" x2="86600" y2="8179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96926" y="1955195"/>
              <a:ext cx="1858224" cy="136765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5AB0AD-6542-374A-B5A5-9440B2F1B53E}"/>
              </a:ext>
            </a:extLst>
          </p:cNvPr>
          <p:cNvGrpSpPr/>
          <p:nvPr/>
        </p:nvGrpSpPr>
        <p:grpSpPr>
          <a:xfrm>
            <a:off x="89451" y="3477054"/>
            <a:ext cx="11727016" cy="1113339"/>
            <a:chOff x="352935" y="5390775"/>
            <a:chExt cx="11727016" cy="1113339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F3C5ADD3-B9CF-4E50-B119-88B76E30BD4F}"/>
                </a:ext>
              </a:extLst>
            </p:cNvPr>
            <p:cNvSpPr txBox="1"/>
            <p:nvPr/>
          </p:nvSpPr>
          <p:spPr>
            <a:xfrm>
              <a:off x="3478915" y="5390775"/>
              <a:ext cx="86010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b="1" dirty="0"/>
                <a:t>Over </a:t>
              </a:r>
              <a:r>
                <a:rPr lang="en-US" altLang="zh-TW" sz="6000" b="1" dirty="0">
                  <a:solidFill>
                    <a:schemeClr val="accent2"/>
                  </a:solidFill>
                </a:rPr>
                <a:t>10,000</a:t>
              </a:r>
              <a:r>
                <a:rPr lang="zh-TW" altLang="en-US" sz="3600" b="1" dirty="0"/>
                <a:t> </a:t>
              </a:r>
              <a:r>
                <a:rPr lang="en-US" altLang="zh-TW" sz="3600" b="1" dirty="0"/>
                <a:t>members using the service</a:t>
              </a:r>
              <a:endParaRPr lang="zh-TW" altLang="en-US" sz="3600" b="1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79CBDD-EB63-F947-BA6C-F88F613BF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2935" y="5413130"/>
              <a:ext cx="3123209" cy="1090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077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000" y="0"/>
            <a:ext cx="10800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13746D4-DAAC-466E-B137-A697BA859E7E}"/>
              </a:ext>
            </a:extLst>
          </p:cNvPr>
          <p:cNvSpPr/>
          <p:nvPr/>
        </p:nvSpPr>
        <p:spPr>
          <a:xfrm>
            <a:off x="696000" y="2823411"/>
            <a:ext cx="10799999" cy="1512206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b="1" dirty="0">
                <a:solidFill>
                  <a:schemeClr val="bg1"/>
                </a:solidFill>
              </a:rPr>
              <a:t>Vision</a:t>
            </a:r>
            <a:endParaRPr lang="zh-TW" altLang="en-US" sz="72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6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496000" y="0"/>
            <a:ext cx="6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061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8956" y="270027"/>
            <a:ext cx="11414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b="1" dirty="0">
                <a:solidFill>
                  <a:schemeClr val="bg2">
                    <a:lumMod val="75000"/>
                  </a:schemeClr>
                </a:solidFill>
              </a:rPr>
              <a:t>Expand</a:t>
            </a:r>
            <a:r>
              <a:rPr lang="en-US" altLang="zh-TW" sz="40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TW" sz="4400" b="1" dirty="0">
                <a:solidFill>
                  <a:schemeClr val="bg2">
                    <a:lumMod val="75000"/>
                  </a:schemeClr>
                </a:solidFill>
              </a:rPr>
              <a:t>service region to main cities in Taiwan </a:t>
            </a:r>
            <a:endParaRPr lang="en-US" altLang="zh-TW" sz="4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4877221" y="3478304"/>
            <a:ext cx="1561679" cy="757073"/>
          </a:xfrm>
          <a:prstGeom prst="rightArrow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EB1CA21-C7A7-4D07-9B16-AB3429641B2F}"/>
              </a:ext>
            </a:extLst>
          </p:cNvPr>
          <p:cNvSpPr txBox="1"/>
          <p:nvPr/>
        </p:nvSpPr>
        <p:spPr>
          <a:xfrm>
            <a:off x="388956" y="1860787"/>
            <a:ext cx="428625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>
                    <a:lumMod val="50000"/>
                  </a:schemeClr>
                </a:solidFill>
              </a:rPr>
              <a:t>10 districts in Taipei city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2" name="Picture 4" descr="ç¸éåç">
            <a:extLst>
              <a:ext uri="{FF2B5EF4-FFF2-40B4-BE49-F238E27FC236}">
                <a16:creationId xmlns:a16="http://schemas.microsoft.com/office/drawing/2014/main" id="{CC75E24B-D3EB-4177-979E-FCF72B4EF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956" y="2595185"/>
            <a:ext cx="387667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486" y="4491319"/>
            <a:ext cx="1449145" cy="227722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61258F18-78C0-4324-A9FB-990C2056C36C}"/>
              </a:ext>
            </a:extLst>
          </p:cNvPr>
          <p:cNvSpPr txBox="1"/>
          <p:nvPr/>
        </p:nvSpPr>
        <p:spPr>
          <a:xfrm>
            <a:off x="7490055" y="1568400"/>
            <a:ext cx="33310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>
                    <a:lumMod val="50000"/>
                  </a:schemeClr>
                </a:solidFill>
              </a:rPr>
              <a:t>Whole country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6" name="Picture 8" descr="Taiwan royalty-free taiwan stock vector art &amp;amp; more images of taiwan">
            <a:extLst>
              <a:ext uri="{FF2B5EF4-FFF2-40B4-BE49-F238E27FC236}">
                <a16:creationId xmlns:a16="http://schemas.microsoft.com/office/drawing/2014/main" id="{73BEFD1F-4DD8-4863-B6C8-DAFD18A3D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1314" y="2168876"/>
            <a:ext cx="4588565" cy="458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366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ç¸éåç">
            <a:extLst>
              <a:ext uri="{FF2B5EF4-FFF2-40B4-BE49-F238E27FC236}">
                <a16:creationId xmlns:a16="http://schemas.microsoft.com/office/drawing/2014/main" id="{E8CF4007-0275-4AF0-BADE-F7CA1CE1A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F2026F1-7724-4508-A7D2-162947394291}"/>
              </a:ext>
            </a:extLst>
          </p:cNvPr>
          <p:cNvSpPr/>
          <p:nvPr/>
        </p:nvSpPr>
        <p:spPr>
          <a:xfrm>
            <a:off x="0" y="1047965"/>
            <a:ext cx="6739847" cy="1684962"/>
          </a:xfrm>
          <a:prstGeom prst="rect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b="1" dirty="0"/>
              <a:t>SWOT Analysis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4159977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261" y="57390"/>
            <a:ext cx="12050427" cy="6715943"/>
          </a:xfrm>
          <a:prstGeom prst="rect">
            <a:avLst/>
          </a:prstGeom>
          <a:noFill/>
          <a:ln w="1016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23ACAAC-321A-4BC6-8716-286E35B212A0}"/>
              </a:ext>
            </a:extLst>
          </p:cNvPr>
          <p:cNvSpPr txBox="1"/>
          <p:nvPr/>
        </p:nvSpPr>
        <p:spPr>
          <a:xfrm>
            <a:off x="5350147" y="905378"/>
            <a:ext cx="4807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bg1">
                    <a:lumMod val="50000"/>
                  </a:schemeClr>
                </a:solidFill>
              </a:rPr>
              <a:t>Low</a:t>
            </a:r>
            <a:r>
              <a:rPr lang="en-US" altLang="zh-TW" sz="4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sz="4800" b="1" dirty="0">
                <a:solidFill>
                  <a:schemeClr val="accent6">
                    <a:lumMod val="75000"/>
                  </a:schemeClr>
                </a:solidFill>
              </a:rPr>
              <a:t>fee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A229274-003B-40E2-B5F6-F291A5E64776}"/>
              </a:ext>
            </a:extLst>
          </p:cNvPr>
          <p:cNvSpPr txBox="1"/>
          <p:nvPr/>
        </p:nvSpPr>
        <p:spPr>
          <a:xfrm>
            <a:off x="929918" y="3415361"/>
            <a:ext cx="10835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bg1">
                    <a:lumMod val="50000"/>
                  </a:schemeClr>
                </a:solidFill>
              </a:rPr>
              <a:t>Good relationship with the government </a:t>
            </a:r>
            <a:r>
              <a:rPr lang="en-US" altLang="zh-TW" sz="4800" b="1" dirty="0">
                <a:solidFill>
                  <a:schemeClr val="accent6">
                    <a:lumMod val="75000"/>
                  </a:schemeClr>
                </a:solidFill>
              </a:rPr>
              <a:t>(3U Plan)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CB549B4-9CE0-400C-9DBD-27504240DB8E}"/>
              </a:ext>
            </a:extLst>
          </p:cNvPr>
          <p:cNvSpPr txBox="1"/>
          <p:nvPr/>
        </p:nvSpPr>
        <p:spPr>
          <a:xfrm>
            <a:off x="3465996" y="2157803"/>
            <a:ext cx="8050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bg1">
                    <a:lumMod val="50000"/>
                  </a:schemeClr>
                </a:solidFill>
              </a:rPr>
              <a:t>Ride and return </a:t>
            </a:r>
            <a:r>
              <a:rPr lang="en-US" altLang="zh-TW" sz="4800" b="1" dirty="0">
                <a:solidFill>
                  <a:schemeClr val="accent6">
                    <a:lumMod val="75000"/>
                  </a:schemeClr>
                </a:solidFill>
              </a:rPr>
              <a:t>anywhere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32F9BAC-E323-4813-98E2-E2A4B595382A}"/>
              </a:ext>
            </a:extLst>
          </p:cNvPr>
          <p:cNvSpPr txBox="1"/>
          <p:nvPr/>
        </p:nvSpPr>
        <p:spPr>
          <a:xfrm>
            <a:off x="4279319" y="4672919"/>
            <a:ext cx="8050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chemeClr val="accent6">
                    <a:lumMod val="75000"/>
                  </a:schemeClr>
                </a:solidFill>
              </a:rPr>
              <a:t>Smart-control device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C60D022-21D0-4761-A1AF-E26AAAA6D906}"/>
              </a:ext>
            </a:extLst>
          </p:cNvPr>
          <p:cNvSpPr txBox="1"/>
          <p:nvPr/>
        </p:nvSpPr>
        <p:spPr>
          <a:xfrm>
            <a:off x="4615385" y="813044"/>
            <a:ext cx="101287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6000" dirty="0"/>
              <a:t>1</a:t>
            </a:r>
            <a:r>
              <a:rPr lang="en-US" altLang="zh-TW" sz="3200" dirty="0"/>
              <a:t>.</a:t>
            </a:r>
            <a:r>
              <a:rPr lang="en-US" altLang="zh-TW" sz="3600" dirty="0"/>
              <a:t>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2387AB2-9E6F-4B5E-8E17-02C5121F6E56}"/>
              </a:ext>
            </a:extLst>
          </p:cNvPr>
          <p:cNvSpPr txBox="1"/>
          <p:nvPr/>
        </p:nvSpPr>
        <p:spPr>
          <a:xfrm>
            <a:off x="2731234" y="2065469"/>
            <a:ext cx="101287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6000" dirty="0"/>
              <a:t>2</a:t>
            </a:r>
            <a:r>
              <a:rPr lang="en-US" altLang="zh-TW" sz="3200" dirty="0"/>
              <a:t>.</a:t>
            </a:r>
            <a:r>
              <a:rPr lang="en-US" altLang="zh-TW" sz="3600" dirty="0"/>
              <a:t>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6667978-F0FC-4298-9433-0E7E4216EE87}"/>
              </a:ext>
            </a:extLst>
          </p:cNvPr>
          <p:cNvSpPr txBox="1"/>
          <p:nvPr/>
        </p:nvSpPr>
        <p:spPr>
          <a:xfrm>
            <a:off x="188196" y="3319607"/>
            <a:ext cx="101287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6000" dirty="0"/>
              <a:t>3</a:t>
            </a:r>
            <a:r>
              <a:rPr lang="en-US" altLang="zh-TW" sz="3200" dirty="0"/>
              <a:t>.</a:t>
            </a:r>
            <a:r>
              <a:rPr lang="en-US" altLang="zh-TW" sz="3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42E93B1-B497-435F-BD5E-452EB630DAF2}"/>
              </a:ext>
            </a:extLst>
          </p:cNvPr>
          <p:cNvSpPr txBox="1"/>
          <p:nvPr/>
        </p:nvSpPr>
        <p:spPr>
          <a:xfrm>
            <a:off x="3481653" y="4494182"/>
            <a:ext cx="101287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6000" dirty="0"/>
              <a:t>4</a:t>
            </a:r>
            <a:r>
              <a:rPr lang="en-US" altLang="zh-TW" sz="3200" dirty="0"/>
              <a:t>.</a:t>
            </a:r>
            <a:r>
              <a:rPr lang="en-US" altLang="zh-TW" sz="3600" dirty="0"/>
              <a:t> </a:t>
            </a:r>
          </a:p>
        </p:txBody>
      </p:sp>
      <p:pic>
        <p:nvPicPr>
          <p:cNvPr id="1026" name="Picture 2" descr="ãletter s wooden pngãçåçæå°çµæ">
            <a:extLst>
              <a:ext uri="{FF2B5EF4-FFF2-40B4-BE49-F238E27FC236}">
                <a16:creationId xmlns:a16="http://schemas.microsoft.com/office/drawing/2014/main" id="{25715F9F-D6E0-49C3-917F-553190B97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240" y="297756"/>
            <a:ext cx="1531652" cy="228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68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732164" y="360457"/>
            <a:ext cx="784407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800" b="1" dirty="0">
                <a:solidFill>
                  <a:schemeClr val="accent3"/>
                </a:solidFill>
              </a:rPr>
              <a:t>Charging</a:t>
            </a:r>
            <a:r>
              <a:rPr lang="en-US" altLang="zh-TW" sz="6600" b="1" dirty="0">
                <a:solidFill>
                  <a:schemeClr val="accent3"/>
                </a:solidFill>
              </a:rPr>
              <a:t> Standard 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2AB05B7-EEAB-49B4-8879-19D5F9A6F236}"/>
              </a:ext>
            </a:extLst>
          </p:cNvPr>
          <p:cNvSpPr txBox="1"/>
          <p:nvPr/>
        </p:nvSpPr>
        <p:spPr>
          <a:xfrm>
            <a:off x="5399111" y="2124181"/>
            <a:ext cx="1656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</a:rPr>
              <a:t>1.2 KM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E1FB13B-828D-44CF-B0FC-5158B9701D15}"/>
              </a:ext>
            </a:extLst>
          </p:cNvPr>
          <p:cNvSpPr txBox="1"/>
          <p:nvPr/>
        </p:nvSpPr>
        <p:spPr>
          <a:xfrm>
            <a:off x="4914019" y="3167390"/>
            <a:ext cx="2627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</a:rPr>
              <a:t>15 mins(on foot)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2" descr="ãmrt iconãçåçæå°çµæ">
            <a:extLst>
              <a:ext uri="{FF2B5EF4-FFF2-40B4-BE49-F238E27FC236}">
                <a16:creationId xmlns:a16="http://schemas.microsoft.com/office/drawing/2014/main" id="{FCA9951E-D88C-4BBE-AA3B-981DDD3B3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79" y="1898994"/>
            <a:ext cx="1844227" cy="184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ãmrt iconãçåçæå°çµæ">
            <a:extLst>
              <a:ext uri="{FF2B5EF4-FFF2-40B4-BE49-F238E27FC236}">
                <a16:creationId xmlns:a16="http://schemas.microsoft.com/office/drawing/2014/main" id="{68DEF823-2848-4FF9-89B3-EDDE658F5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606" y="1898994"/>
            <a:ext cx="1844227" cy="184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5BC02B4-CEF5-4431-A71B-136D67C1C86E}"/>
              </a:ext>
            </a:extLst>
          </p:cNvPr>
          <p:cNvCxnSpPr>
            <a:cxnSpLocks/>
          </p:cNvCxnSpPr>
          <p:nvPr/>
        </p:nvCxnSpPr>
        <p:spPr>
          <a:xfrm>
            <a:off x="3834817" y="2925310"/>
            <a:ext cx="4528595" cy="0"/>
          </a:xfrm>
          <a:prstGeom prst="straightConnector1">
            <a:avLst/>
          </a:prstGeom>
          <a:ln w="57150">
            <a:headEnd type="oval"/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36AD25E0-5281-4C1E-A67D-DE487701C7CE}"/>
              </a:ext>
            </a:extLst>
          </p:cNvPr>
          <p:cNvGrpSpPr/>
          <p:nvPr/>
        </p:nvGrpSpPr>
        <p:grpSpPr>
          <a:xfrm>
            <a:off x="240257" y="3997714"/>
            <a:ext cx="2700000" cy="2700000"/>
            <a:chOff x="240257" y="3997714"/>
            <a:chExt cx="2700000" cy="2700000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0CFAA87-7664-47E1-BC94-444779BC5EE1}"/>
                </a:ext>
              </a:extLst>
            </p:cNvPr>
            <p:cNvSpPr/>
            <p:nvPr/>
          </p:nvSpPr>
          <p:spPr>
            <a:xfrm>
              <a:off x="240257" y="3997714"/>
              <a:ext cx="2700000" cy="270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0" name="圖片 39" descr="ãtransportation icon pngãçåçæå°çµæ">
              <a:extLst>
                <a:ext uri="{FF2B5EF4-FFF2-40B4-BE49-F238E27FC236}">
                  <a16:creationId xmlns:a16="http://schemas.microsoft.com/office/drawing/2014/main" id="{60987D42-6524-4598-AB68-884912DEFC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197" y="4118520"/>
              <a:ext cx="1428119" cy="1374127"/>
            </a:xfrm>
            <a:custGeom>
              <a:avLst/>
              <a:gdLst>
                <a:gd name="connsiteX0" fmla="*/ 0 w 1428119"/>
                <a:gd name="connsiteY0" fmla="*/ 0 h 1374127"/>
                <a:gd name="connsiteX1" fmla="*/ 1428119 w 1428119"/>
                <a:gd name="connsiteY1" fmla="*/ 0 h 1374127"/>
                <a:gd name="connsiteX2" fmla="*/ 1428119 w 1428119"/>
                <a:gd name="connsiteY2" fmla="*/ 1374127 h 1374127"/>
                <a:gd name="connsiteX3" fmla="*/ 0 w 1428119"/>
                <a:gd name="connsiteY3" fmla="*/ 1374127 h 137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119" h="1374127">
                  <a:moveTo>
                    <a:pt x="0" y="0"/>
                  </a:moveTo>
                  <a:lnTo>
                    <a:pt x="1428119" y="0"/>
                  </a:lnTo>
                  <a:lnTo>
                    <a:pt x="1428119" y="1374127"/>
                  </a:lnTo>
                  <a:lnTo>
                    <a:pt x="0" y="1374127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C990F708-3D82-4F51-9D69-14D03E1104CE}"/>
                </a:ext>
              </a:extLst>
            </p:cNvPr>
            <p:cNvSpPr txBox="1"/>
            <p:nvPr/>
          </p:nvSpPr>
          <p:spPr>
            <a:xfrm>
              <a:off x="330256" y="5613453"/>
              <a:ext cx="2520000" cy="1008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b="1" dirty="0">
                  <a:solidFill>
                    <a:schemeClr val="bg1">
                      <a:lumMod val="50000"/>
                    </a:schemeClr>
                  </a:solidFill>
                </a:rPr>
                <a:t>Taxi</a:t>
              </a:r>
            </a:p>
            <a:p>
              <a:r>
                <a:rPr lang="en-US" altLang="zh-TW" sz="3000" b="1" dirty="0">
                  <a:solidFill>
                    <a:schemeClr val="bg1">
                      <a:lumMod val="50000"/>
                    </a:schemeClr>
                  </a:solidFill>
                </a:rPr>
                <a:t>NT$70/8mins</a:t>
              </a:r>
              <a:endParaRPr lang="zh-TW" altLang="en-US" sz="3000" dirty="0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077C06B9-231A-4C29-A4A0-0906C1874E77}"/>
              </a:ext>
            </a:extLst>
          </p:cNvPr>
          <p:cNvGrpSpPr/>
          <p:nvPr/>
        </p:nvGrpSpPr>
        <p:grpSpPr>
          <a:xfrm>
            <a:off x="3255970" y="3997714"/>
            <a:ext cx="2700000" cy="2700000"/>
            <a:chOff x="3291625" y="3997714"/>
            <a:chExt cx="2700000" cy="2700000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CBEE531-2EC6-49EE-9F4C-4F95E7E01835}"/>
                </a:ext>
              </a:extLst>
            </p:cNvPr>
            <p:cNvSpPr/>
            <p:nvPr/>
          </p:nvSpPr>
          <p:spPr>
            <a:xfrm>
              <a:off x="3291625" y="3997714"/>
              <a:ext cx="2700000" cy="270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5" name="圖片 44" descr="ãtransportation icon pngãçåçæå°çµæ">
              <a:extLst>
                <a:ext uri="{FF2B5EF4-FFF2-40B4-BE49-F238E27FC236}">
                  <a16:creationId xmlns:a16="http://schemas.microsoft.com/office/drawing/2014/main" id="{2F859FD1-210B-4F08-9BF8-F2E3EA2FF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6434" y="4161450"/>
              <a:ext cx="1810381" cy="1452003"/>
            </a:xfrm>
            <a:custGeom>
              <a:avLst/>
              <a:gdLst>
                <a:gd name="connsiteX0" fmla="*/ 0 w 1810381"/>
                <a:gd name="connsiteY0" fmla="*/ 0 h 1450285"/>
                <a:gd name="connsiteX1" fmla="*/ 1810381 w 1810381"/>
                <a:gd name="connsiteY1" fmla="*/ 0 h 1450285"/>
                <a:gd name="connsiteX2" fmla="*/ 1810381 w 1810381"/>
                <a:gd name="connsiteY2" fmla="*/ 1450285 h 1450285"/>
                <a:gd name="connsiteX3" fmla="*/ 0 w 1810381"/>
                <a:gd name="connsiteY3" fmla="*/ 1450285 h 1450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381" h="1450285">
                  <a:moveTo>
                    <a:pt x="0" y="0"/>
                  </a:moveTo>
                  <a:lnTo>
                    <a:pt x="1810381" y="0"/>
                  </a:lnTo>
                  <a:lnTo>
                    <a:pt x="1810381" y="1450285"/>
                  </a:lnTo>
                  <a:lnTo>
                    <a:pt x="0" y="1450285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2794B793-CE23-4B1B-A6B7-35064A090E17}"/>
                </a:ext>
              </a:extLst>
            </p:cNvPr>
            <p:cNvSpPr txBox="1"/>
            <p:nvPr/>
          </p:nvSpPr>
          <p:spPr>
            <a:xfrm>
              <a:off x="3394199" y="5612259"/>
              <a:ext cx="2520000" cy="100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b="1" dirty="0">
                  <a:solidFill>
                    <a:schemeClr val="bg1">
                      <a:lumMod val="50000"/>
                    </a:schemeClr>
                  </a:solidFill>
                </a:rPr>
                <a:t>Bus</a:t>
              </a:r>
            </a:p>
            <a:p>
              <a:r>
                <a:rPr lang="en-US" altLang="zh-TW" sz="3000" b="1" dirty="0">
                  <a:solidFill>
                    <a:schemeClr val="bg1">
                      <a:lumMod val="50000"/>
                    </a:schemeClr>
                  </a:solidFill>
                </a:rPr>
                <a:t>NT$16/10mins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2E4274C8-E4D7-452C-9D3A-B9C4157ECE96}"/>
              </a:ext>
            </a:extLst>
          </p:cNvPr>
          <p:cNvGrpSpPr/>
          <p:nvPr/>
        </p:nvGrpSpPr>
        <p:grpSpPr>
          <a:xfrm>
            <a:off x="6220779" y="3997714"/>
            <a:ext cx="2700000" cy="2700000"/>
            <a:chOff x="6271684" y="4010100"/>
            <a:chExt cx="2700000" cy="270000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96FD6FE-5700-495F-9E5F-95D9540CEF6D}"/>
                </a:ext>
              </a:extLst>
            </p:cNvPr>
            <p:cNvSpPr/>
            <p:nvPr/>
          </p:nvSpPr>
          <p:spPr>
            <a:xfrm>
              <a:off x="6271684" y="4010100"/>
              <a:ext cx="2700000" cy="270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6" name="圖片 45" descr="ãtransportation icon pngãçåçæå°çµæ">
              <a:extLst>
                <a:ext uri="{FF2B5EF4-FFF2-40B4-BE49-F238E27FC236}">
                  <a16:creationId xmlns:a16="http://schemas.microsoft.com/office/drawing/2014/main" id="{E87CA559-9F11-4644-9FD5-0FF6D67E49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6143" y="4161450"/>
              <a:ext cx="1669774" cy="1334944"/>
            </a:xfrm>
            <a:custGeom>
              <a:avLst/>
              <a:gdLst>
                <a:gd name="connsiteX0" fmla="*/ 0 w 1669774"/>
                <a:gd name="connsiteY0" fmla="*/ 0 h 1313791"/>
                <a:gd name="connsiteX1" fmla="*/ 1669774 w 1669774"/>
                <a:gd name="connsiteY1" fmla="*/ 0 h 1313791"/>
                <a:gd name="connsiteX2" fmla="*/ 1669774 w 1669774"/>
                <a:gd name="connsiteY2" fmla="*/ 1313791 h 1313791"/>
                <a:gd name="connsiteX3" fmla="*/ 0 w 1669774"/>
                <a:gd name="connsiteY3" fmla="*/ 1313791 h 131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74" h="1313791">
                  <a:moveTo>
                    <a:pt x="0" y="0"/>
                  </a:moveTo>
                  <a:lnTo>
                    <a:pt x="1669774" y="0"/>
                  </a:lnTo>
                  <a:lnTo>
                    <a:pt x="1669774" y="1313791"/>
                  </a:lnTo>
                  <a:lnTo>
                    <a:pt x="0" y="1313791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41786968-F603-4964-AA01-2FC8F713094B}"/>
                </a:ext>
              </a:extLst>
            </p:cNvPr>
            <p:cNvSpPr txBox="1"/>
            <p:nvPr/>
          </p:nvSpPr>
          <p:spPr>
            <a:xfrm>
              <a:off x="6361684" y="5599247"/>
              <a:ext cx="2520000" cy="1008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b="1" dirty="0" err="1">
                  <a:solidFill>
                    <a:schemeClr val="bg1">
                      <a:lumMod val="50000"/>
                    </a:schemeClr>
                  </a:solidFill>
                </a:rPr>
                <a:t>YouBike</a:t>
              </a:r>
              <a:endParaRPr lang="en-US" altLang="zh-TW" sz="30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US" altLang="zh-TW" sz="3000" b="1" dirty="0">
                  <a:solidFill>
                    <a:schemeClr val="bg1">
                      <a:lumMod val="50000"/>
                    </a:schemeClr>
                  </a:solidFill>
                </a:rPr>
                <a:t>NT$0/12mins</a:t>
              </a:r>
              <a:endParaRPr lang="zh-TW" altLang="en-US" sz="3000" dirty="0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4842D4F-7714-4058-ACCB-6035E6074412}"/>
              </a:ext>
            </a:extLst>
          </p:cNvPr>
          <p:cNvGrpSpPr/>
          <p:nvPr/>
        </p:nvGrpSpPr>
        <p:grpSpPr>
          <a:xfrm>
            <a:off x="9200838" y="3997714"/>
            <a:ext cx="2700000" cy="2700000"/>
            <a:chOff x="9200838" y="3997714"/>
            <a:chExt cx="2700000" cy="2700000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25A4AC67-2919-4270-A75B-F8116125C6DE}"/>
                </a:ext>
              </a:extLst>
            </p:cNvPr>
            <p:cNvSpPr/>
            <p:nvPr/>
          </p:nvSpPr>
          <p:spPr>
            <a:xfrm>
              <a:off x="9200838" y="3997714"/>
              <a:ext cx="2700000" cy="270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7" name="Picture 12">
              <a:extLst>
                <a:ext uri="{FF2B5EF4-FFF2-40B4-BE49-F238E27FC236}">
                  <a16:creationId xmlns:a16="http://schemas.microsoft.com/office/drawing/2014/main" id="{47849D60-8F26-4FE7-9DED-7F00F0B96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83" b="92935" l="8400" r="90000">
                          <a14:foregroundMark x1="25200" y1="72826" x2="16200" y2="89402"/>
                          <a14:foregroundMark x1="11800" y1="92663" x2="40000" y2="92935"/>
                          <a14:foregroundMark x1="40000" y1="92935" x2="88800" y2="92120"/>
                          <a14:foregroundMark x1="70800" y1="72554" x2="86600" y2="78261"/>
                          <a14:foregroundMark x1="54400" y1="61957" x2="87400" y2="48913"/>
                          <a14:foregroundMark x1="63600" y1="54348" x2="76000" y2="52989"/>
                          <a14:foregroundMark x1="63800" y1="60326" x2="78400" y2="60598"/>
                          <a14:foregroundMark x1="35400" y1="9783" x2="38800" y2="10326"/>
                          <a14:foregroundMark x1="15000" y1="55707" x2="31600" y2="32609"/>
                          <a14:foregroundMark x1="31200" y1="21739" x2="34200" y2="25815"/>
                          <a14:foregroundMark x1="14200" y1="72011" x2="14200" y2="72011"/>
                          <a14:foregroundMark x1="8600" y1="66848" x2="8400" y2="70924"/>
                          <a14:foregroundMark x1="14400" y1="72283" x2="14600" y2="81522"/>
                          <a14:foregroundMark x1="73800" y1="56793" x2="75600" y2="57609"/>
                          <a14:foregroundMark x1="81000" y1="70924" x2="87800" y2="72554"/>
                          <a14:foregroundMark x1="86600" y1="74457" x2="86600" y2="817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2332" y="4155311"/>
              <a:ext cx="1817011" cy="1337321"/>
            </a:xfrm>
            <a:prstGeom prst="rect">
              <a:avLst/>
            </a:prstGeom>
          </p:spPr>
        </p:pic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A38AA5F-7206-465F-BA0A-C1261EF40BF4}"/>
                </a:ext>
              </a:extLst>
            </p:cNvPr>
            <p:cNvSpPr/>
            <p:nvPr/>
          </p:nvSpPr>
          <p:spPr>
            <a:xfrm>
              <a:off x="9378881" y="5642563"/>
              <a:ext cx="234391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000" b="1" dirty="0">
                  <a:solidFill>
                    <a:srgbClr val="909090"/>
                  </a:solidFill>
                </a:rPr>
                <a:t>WeMo</a:t>
              </a:r>
            </a:p>
            <a:p>
              <a:r>
                <a:rPr lang="en-US" altLang="zh-TW" sz="3000" b="1" dirty="0">
                  <a:solidFill>
                    <a:srgbClr val="909090"/>
                  </a:solidFill>
                </a:rPr>
                <a:t>NT$15/8mins</a:t>
              </a:r>
              <a:endParaRPr lang="zh-TW" altLang="en-US" sz="3000" b="1" dirty="0">
                <a:solidFill>
                  <a:srgbClr val="90909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213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261" y="57390"/>
            <a:ext cx="12050427" cy="6715943"/>
          </a:xfrm>
          <a:prstGeom prst="rect">
            <a:avLst/>
          </a:prstGeom>
          <a:noFill/>
          <a:ln w="1016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23ACAAC-321A-4BC6-8716-286E35B212A0}"/>
              </a:ext>
            </a:extLst>
          </p:cNvPr>
          <p:cNvSpPr txBox="1"/>
          <p:nvPr/>
        </p:nvSpPr>
        <p:spPr>
          <a:xfrm>
            <a:off x="5350147" y="905378"/>
            <a:ext cx="4807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bg1">
                    <a:lumMod val="50000"/>
                  </a:schemeClr>
                </a:solidFill>
              </a:rPr>
              <a:t>Low</a:t>
            </a:r>
            <a:r>
              <a:rPr lang="en-US" altLang="zh-TW" sz="4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sz="4800" b="1" dirty="0">
                <a:solidFill>
                  <a:schemeClr val="accent6">
                    <a:lumMod val="75000"/>
                  </a:schemeClr>
                </a:solidFill>
              </a:rPr>
              <a:t>fee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A229274-003B-40E2-B5F6-F291A5E64776}"/>
              </a:ext>
            </a:extLst>
          </p:cNvPr>
          <p:cNvSpPr txBox="1"/>
          <p:nvPr/>
        </p:nvSpPr>
        <p:spPr>
          <a:xfrm>
            <a:off x="929918" y="3415361"/>
            <a:ext cx="10835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bg1">
                    <a:lumMod val="50000"/>
                  </a:schemeClr>
                </a:solidFill>
              </a:rPr>
              <a:t>Good relationship with the government </a:t>
            </a:r>
            <a:r>
              <a:rPr lang="en-US" altLang="zh-TW" sz="4800" b="1" dirty="0">
                <a:solidFill>
                  <a:schemeClr val="accent6">
                    <a:lumMod val="75000"/>
                  </a:schemeClr>
                </a:solidFill>
              </a:rPr>
              <a:t>(3U Plan)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CB549B4-9CE0-400C-9DBD-27504240DB8E}"/>
              </a:ext>
            </a:extLst>
          </p:cNvPr>
          <p:cNvSpPr txBox="1"/>
          <p:nvPr/>
        </p:nvSpPr>
        <p:spPr>
          <a:xfrm>
            <a:off x="3465996" y="2157803"/>
            <a:ext cx="8050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bg1">
                    <a:lumMod val="50000"/>
                  </a:schemeClr>
                </a:solidFill>
              </a:rPr>
              <a:t>Ride and return </a:t>
            </a:r>
            <a:r>
              <a:rPr lang="en-US" altLang="zh-TW" sz="4800" b="1" dirty="0">
                <a:solidFill>
                  <a:schemeClr val="accent6">
                    <a:lumMod val="75000"/>
                  </a:schemeClr>
                </a:solidFill>
              </a:rPr>
              <a:t>anywhere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32F9BAC-E323-4813-98E2-E2A4B595382A}"/>
              </a:ext>
            </a:extLst>
          </p:cNvPr>
          <p:cNvSpPr txBox="1"/>
          <p:nvPr/>
        </p:nvSpPr>
        <p:spPr>
          <a:xfrm>
            <a:off x="4279319" y="4672919"/>
            <a:ext cx="8050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chemeClr val="accent6">
                    <a:lumMod val="75000"/>
                  </a:schemeClr>
                </a:solidFill>
              </a:rPr>
              <a:t>Smart-control device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C60D022-21D0-4761-A1AF-E26AAAA6D906}"/>
              </a:ext>
            </a:extLst>
          </p:cNvPr>
          <p:cNvSpPr txBox="1"/>
          <p:nvPr/>
        </p:nvSpPr>
        <p:spPr>
          <a:xfrm>
            <a:off x="4615385" y="813044"/>
            <a:ext cx="101287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6000" dirty="0"/>
              <a:t>1</a:t>
            </a:r>
            <a:r>
              <a:rPr lang="en-US" altLang="zh-TW" sz="3200" dirty="0"/>
              <a:t>.</a:t>
            </a:r>
            <a:r>
              <a:rPr lang="en-US" altLang="zh-TW" sz="3600" dirty="0"/>
              <a:t>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2387AB2-9E6F-4B5E-8E17-02C5121F6E56}"/>
              </a:ext>
            </a:extLst>
          </p:cNvPr>
          <p:cNvSpPr txBox="1"/>
          <p:nvPr/>
        </p:nvSpPr>
        <p:spPr>
          <a:xfrm>
            <a:off x="2731234" y="2065469"/>
            <a:ext cx="101287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6000" dirty="0"/>
              <a:t>2</a:t>
            </a:r>
            <a:r>
              <a:rPr lang="en-US" altLang="zh-TW" sz="3200" dirty="0"/>
              <a:t>.</a:t>
            </a:r>
            <a:r>
              <a:rPr lang="en-US" altLang="zh-TW" sz="3600" dirty="0"/>
              <a:t>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6667978-F0FC-4298-9433-0E7E4216EE87}"/>
              </a:ext>
            </a:extLst>
          </p:cNvPr>
          <p:cNvSpPr txBox="1"/>
          <p:nvPr/>
        </p:nvSpPr>
        <p:spPr>
          <a:xfrm>
            <a:off x="188196" y="3319607"/>
            <a:ext cx="101287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6000" dirty="0"/>
              <a:t>3</a:t>
            </a:r>
            <a:r>
              <a:rPr lang="en-US" altLang="zh-TW" sz="3200" dirty="0"/>
              <a:t>.</a:t>
            </a:r>
            <a:r>
              <a:rPr lang="en-US" altLang="zh-TW" sz="3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42E93B1-B497-435F-BD5E-452EB630DAF2}"/>
              </a:ext>
            </a:extLst>
          </p:cNvPr>
          <p:cNvSpPr txBox="1"/>
          <p:nvPr/>
        </p:nvSpPr>
        <p:spPr>
          <a:xfrm>
            <a:off x="3481653" y="4494182"/>
            <a:ext cx="101287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6000" dirty="0"/>
              <a:t>4</a:t>
            </a:r>
            <a:r>
              <a:rPr lang="en-US" altLang="zh-TW" sz="3200" dirty="0"/>
              <a:t>.</a:t>
            </a:r>
            <a:r>
              <a:rPr lang="en-US" altLang="zh-TW" sz="3600" dirty="0"/>
              <a:t> </a:t>
            </a:r>
          </a:p>
        </p:txBody>
      </p:sp>
      <p:pic>
        <p:nvPicPr>
          <p:cNvPr id="1026" name="Picture 2" descr="ãletter s wooden pngãçåçæå°çµæ">
            <a:extLst>
              <a:ext uri="{FF2B5EF4-FFF2-40B4-BE49-F238E27FC236}">
                <a16:creationId xmlns:a16="http://schemas.microsoft.com/office/drawing/2014/main" id="{25715F9F-D6E0-49C3-917F-553190B97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240" y="297756"/>
            <a:ext cx="1531652" cy="228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00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5264AC2-C802-4110-9E48-50714710EC7D}"/>
              </a:ext>
            </a:extLst>
          </p:cNvPr>
          <p:cNvSpPr txBox="1"/>
          <p:nvPr/>
        </p:nvSpPr>
        <p:spPr>
          <a:xfrm>
            <a:off x="319787" y="110910"/>
            <a:ext cx="75834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>
                <a:solidFill>
                  <a:schemeClr val="accent3"/>
                </a:solidFill>
              </a:rPr>
              <a:t>Smart-control Device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22F61DE8-FE43-44CA-B7DA-5CF34B7E0E74}"/>
              </a:ext>
            </a:extLst>
          </p:cNvPr>
          <p:cNvGrpSpPr/>
          <p:nvPr/>
        </p:nvGrpSpPr>
        <p:grpSpPr>
          <a:xfrm>
            <a:off x="1068856" y="1097713"/>
            <a:ext cx="3086731" cy="1802590"/>
            <a:chOff x="1278535" y="1218906"/>
            <a:chExt cx="3176506" cy="1886529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1DDE4348-2400-4C8A-884E-0F851F7B9805}"/>
                </a:ext>
              </a:extLst>
            </p:cNvPr>
            <p:cNvSpPr txBox="1"/>
            <p:nvPr/>
          </p:nvSpPr>
          <p:spPr>
            <a:xfrm>
              <a:off x="3094074" y="1465397"/>
              <a:ext cx="13609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5400" dirty="0"/>
                <a:t>GPS</a:t>
              </a:r>
              <a:endParaRPr lang="zh-TW" altLang="en-US" dirty="0"/>
            </a:p>
          </p:txBody>
        </p:sp>
        <p:pic>
          <p:nvPicPr>
            <p:cNvPr id="2050" name="Picture 2" descr="ãgoogle maps 3d pngãçåçæå°çµæ">
              <a:extLst>
                <a:ext uri="{FF2B5EF4-FFF2-40B4-BE49-F238E27FC236}">
                  <a16:creationId xmlns:a16="http://schemas.microsoft.com/office/drawing/2014/main" id="{709BCCF6-D750-4837-8CD3-CB28A0995B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538" b="89538" l="6744" r="90000">
                          <a14:foregroundMark x1="9767" y1="53231" x2="9767" y2="53231"/>
                          <a14:foregroundMark x1="6744" y1="53231" x2="6744" y2="53231"/>
                          <a14:foregroundMark x1="46977" y1="18769" x2="46977" y2="18769"/>
                          <a14:foregroundMark x1="39070" y1="20615" x2="39070" y2="20615"/>
                          <a14:foregroundMark x1="43434" y1="76786" x2="43023" y2="76923"/>
                          <a14:foregroundMark x1="43023" y1="76923" x2="41644" y2="78018"/>
                          <a14:backgroundMark x1="41860" y1="80615" x2="68837" y2="70769"/>
                          <a14:backgroundMark x1="43023" y1="80000" x2="38605" y2="83077"/>
                          <a14:backgroundMark x1="39302" y1="82462" x2="37442" y2="83077"/>
                          <a14:backgroundMark x1="39302" y1="81846" x2="39302" y2="821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535" y="1218906"/>
              <a:ext cx="2496023" cy="1886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6C683E-E4E2-45FD-A659-58CF6EB99114}"/>
              </a:ext>
            </a:extLst>
          </p:cNvPr>
          <p:cNvSpPr txBox="1"/>
          <p:nvPr/>
        </p:nvSpPr>
        <p:spPr>
          <a:xfrm>
            <a:off x="4885582" y="2788016"/>
            <a:ext cx="60902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b="1" dirty="0">
                <a:solidFill>
                  <a:schemeClr val="accent5">
                    <a:lumMod val="75000"/>
                  </a:schemeClr>
                </a:solidFill>
              </a:rPr>
              <a:t>Gyroscope</a:t>
            </a:r>
            <a:r>
              <a:rPr lang="en-US" altLang="zh-TW" sz="5400" dirty="0"/>
              <a:t> sensor to detect </a:t>
            </a:r>
            <a:r>
              <a:rPr lang="en-US" altLang="zh-TW" sz="5400" b="1" dirty="0">
                <a:solidFill>
                  <a:srgbClr val="2E75B6"/>
                </a:solidFill>
              </a:rPr>
              <a:t>vibration</a:t>
            </a:r>
          </a:p>
        </p:txBody>
      </p:sp>
      <p:pic>
        <p:nvPicPr>
          <p:cNvPr id="2054" name="Picture 6" descr="ãir sensor moduleãçåçæå°çµæ">
            <a:extLst>
              <a:ext uri="{FF2B5EF4-FFF2-40B4-BE49-F238E27FC236}">
                <a16:creationId xmlns:a16="http://schemas.microsoft.com/office/drawing/2014/main" id="{9364F6DC-9D4A-483B-8479-932026FD3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7465" y="4988215"/>
            <a:ext cx="1675298" cy="167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6322C49-DE58-4644-AF06-BDFB95C11105}"/>
              </a:ext>
            </a:extLst>
          </p:cNvPr>
          <p:cNvSpPr txBox="1"/>
          <p:nvPr/>
        </p:nvSpPr>
        <p:spPr>
          <a:xfrm>
            <a:off x="3276679" y="5136532"/>
            <a:ext cx="8057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/>
              <a:t>Sensor to detect </a:t>
            </a:r>
            <a:r>
              <a:rPr lang="en-US" altLang="zh-TW" sz="5400" b="1" dirty="0">
                <a:solidFill>
                  <a:schemeClr val="accent5">
                    <a:lumMod val="75000"/>
                  </a:schemeClr>
                </a:solidFill>
              </a:rPr>
              <a:t>air quality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056" name="Picture 8" descr="ãéèº åãçåçæå°çµæ">
            <a:extLst>
              <a:ext uri="{FF2B5EF4-FFF2-40B4-BE49-F238E27FC236}">
                <a16:creationId xmlns:a16="http://schemas.microsoft.com/office/drawing/2014/main" id="{8A69EB48-DDDA-4D4D-975F-CDB8D3113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67" b="92667" l="10000" r="90000">
                        <a14:foregroundMark x1="48000" y1="3667" x2="50333" y2="8333"/>
                        <a14:foregroundMark x1="85667" y1="45333" x2="89000" y2="51333"/>
                        <a14:foregroundMark x1="51000" y1="90333" x2="51333" y2="92667"/>
                        <a14:foregroundMark x1="87333" y1="53333" x2="86667" y2="56333"/>
                        <a14:foregroundMark x1="13333" y1="50000" x2="13333" y2="50000"/>
                        <a14:foregroundMark x1="13333" y1="49667" x2="13333" y2="49667"/>
                        <a14:foregroundMark x1="13000" y1="49667" x2="13000" y2="50667"/>
                        <a14:foregroundMark x1="14000" y1="48667" x2="13000" y2="50333"/>
                        <a14:foregroundMark x1="13000" y1="50333" x2="12667" y2="54333"/>
                        <a14:foregroundMark x1="13000" y1="49000" x2="16333" y2="46667"/>
                        <a14:foregroundMark x1="13333" y1="48333" x2="13333" y2="48333"/>
                        <a14:foregroundMark x1="13333" y1="48333" x2="13333" y2="48333"/>
                        <a14:foregroundMark x1="13000" y1="48000" x2="13000" y2="48000"/>
                        <a14:foregroundMark x1="13333" y1="47667" x2="13333" y2="48333"/>
                        <a14:backgroundMark x1="19055" y1="47667" x2="21000" y2="45333"/>
                        <a14:backgroundMark x1="17667" y1="49333" x2="18500" y2="48333"/>
                        <a14:backgroundMark x1="23667" y1="43000" x2="26000" y2="41667"/>
                        <a14:backgroundMark x1="46333" y1="72667" x2="47333" y2="73667"/>
                        <a14:backgroundMark x1="81452" y1="55193" x2="80667" y2="58333"/>
                        <a14:backgroundMark x1="82333" y1="51667" x2="82197" y2="52210"/>
                        <a14:backgroundMark x1="41000" y1="47000" x2="44333" y2="47000"/>
                        <a14:backgroundMark x1="37333" y1="54000" x2="44000" y2="52667"/>
                        <a14:backgroundMark x1="38333" y1="59333" x2="39333" y2="59000"/>
                        <a14:backgroundMark x1="59000" y1="54000" x2="61000" y2="54333"/>
                        <a14:backgroundMark x1="56667" y1="59333" x2="57000" y2="59333"/>
                        <a14:backgroundMark x1="68333" y1="54667" x2="69333" y2="53000"/>
                        <a14:backgroundMark x1="61333" y1="49333" x2="62000" y2="49333"/>
                        <a14:backgroundMark x1="61667" y1="44333" x2="64333" y2="44667"/>
                        <a14:backgroundMark x1="55000" y1="44333" x2="54667" y2="45000"/>
                        <a14:backgroundMark x1="44000" y1="43333" x2="46333" y2="43667"/>
                        <a14:backgroundMark x1="29333" y1="51000" x2="29333" y2="50000"/>
                        <a14:backgroundMark x1="34333" y1="48333" x2="34333" y2="48333"/>
                        <a14:backgroundMark x1="13333" y1="47333" x2="13333" y2="4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2763" y="2699523"/>
            <a:ext cx="1842819" cy="184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03472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0786" y="57389"/>
            <a:ext cx="12050427" cy="6715943"/>
          </a:xfrm>
          <a:prstGeom prst="rect">
            <a:avLst/>
          </a:prstGeom>
          <a:noFill/>
          <a:ln w="101600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271463A-F84C-41CB-A546-A83B9CF7D74D}"/>
              </a:ext>
            </a:extLst>
          </p:cNvPr>
          <p:cNvGrpSpPr/>
          <p:nvPr/>
        </p:nvGrpSpPr>
        <p:grpSpPr>
          <a:xfrm>
            <a:off x="70786" y="1475780"/>
            <a:ext cx="10134377" cy="1015663"/>
            <a:chOff x="229063" y="1319010"/>
            <a:chExt cx="10134377" cy="1015663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82611E7-5AC4-4504-986C-BAC46F0FE970}"/>
                </a:ext>
              </a:extLst>
            </p:cNvPr>
            <p:cNvSpPr txBox="1"/>
            <p:nvPr/>
          </p:nvSpPr>
          <p:spPr>
            <a:xfrm>
              <a:off x="934280" y="1416486"/>
              <a:ext cx="942916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4800" b="1" dirty="0">
                  <a:solidFill>
                    <a:schemeClr val="accent2"/>
                  </a:solidFill>
                </a:rPr>
                <a:t>Battery’s power </a:t>
              </a:r>
              <a:r>
                <a:rPr lang="en-US" altLang="zh-TW" sz="4000" dirty="0">
                  <a:solidFill>
                    <a:schemeClr val="bg1">
                      <a:lumMod val="50000"/>
                    </a:schemeClr>
                  </a:solidFill>
                </a:rPr>
                <a:t>of scooter is not enough</a:t>
              </a: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B6B55AD4-9C31-4F3E-A5F6-911A2CAB15C6}"/>
                </a:ext>
              </a:extLst>
            </p:cNvPr>
            <p:cNvSpPr txBox="1"/>
            <p:nvPr/>
          </p:nvSpPr>
          <p:spPr>
            <a:xfrm>
              <a:off x="229063" y="1319010"/>
              <a:ext cx="101287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6000" dirty="0"/>
                <a:t>1</a:t>
              </a:r>
              <a:r>
                <a:rPr lang="en-US" altLang="zh-TW" sz="3200" dirty="0"/>
                <a:t>.</a:t>
              </a:r>
              <a:r>
                <a:rPr lang="en-US" altLang="zh-TW" sz="3600" dirty="0"/>
                <a:t> 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C703F2BE-B032-40A6-9A07-316D3D04F6F4}"/>
              </a:ext>
            </a:extLst>
          </p:cNvPr>
          <p:cNvGrpSpPr/>
          <p:nvPr/>
        </p:nvGrpSpPr>
        <p:grpSpPr>
          <a:xfrm>
            <a:off x="1134523" y="2641193"/>
            <a:ext cx="7821151" cy="1015663"/>
            <a:chOff x="850058" y="2690468"/>
            <a:chExt cx="7821151" cy="1015663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81828F1-E1A8-4C93-BCCE-9CFC2A4E4834}"/>
                </a:ext>
              </a:extLst>
            </p:cNvPr>
            <p:cNvSpPr txBox="1"/>
            <p:nvPr/>
          </p:nvSpPr>
          <p:spPr>
            <a:xfrm>
              <a:off x="850058" y="2690468"/>
              <a:ext cx="101287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6000" dirty="0"/>
                <a:t>2</a:t>
              </a:r>
              <a:r>
                <a:rPr lang="en-US" altLang="zh-TW" sz="3200" dirty="0"/>
                <a:t>.</a:t>
              </a:r>
              <a:r>
                <a:rPr lang="en-US" altLang="zh-TW" sz="3600" dirty="0"/>
                <a:t> 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F2ED1BED-D4C0-4D37-8042-813CB4956133}"/>
                </a:ext>
              </a:extLst>
            </p:cNvPr>
            <p:cNvSpPr txBox="1"/>
            <p:nvPr/>
          </p:nvSpPr>
          <p:spPr>
            <a:xfrm>
              <a:off x="1690978" y="2751797"/>
              <a:ext cx="6980231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zh-TW" sz="4000" dirty="0">
                  <a:solidFill>
                    <a:schemeClr val="bg1">
                      <a:lumMod val="50000"/>
                    </a:schemeClr>
                  </a:solidFill>
                </a:rPr>
                <a:t>Low</a:t>
              </a:r>
              <a:r>
                <a:rPr lang="en-US" altLang="zh-TW" sz="4000" dirty="0"/>
                <a:t> </a:t>
              </a:r>
              <a:r>
                <a:rPr lang="en-US" altLang="zh-TW" sz="4800" b="1" dirty="0">
                  <a:solidFill>
                    <a:schemeClr val="accent2"/>
                  </a:solidFill>
                </a:rPr>
                <a:t>awareness</a:t>
              </a:r>
              <a:endParaRPr lang="en-US" altLang="zh-TW" sz="4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3574F6C-9D20-43D8-97E6-5CE54BF247CB}"/>
              </a:ext>
            </a:extLst>
          </p:cNvPr>
          <p:cNvSpPr txBox="1"/>
          <p:nvPr/>
        </p:nvSpPr>
        <p:spPr>
          <a:xfrm>
            <a:off x="2988313" y="3854104"/>
            <a:ext cx="101287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6000" dirty="0"/>
              <a:t>3</a:t>
            </a:r>
            <a:r>
              <a:rPr lang="en-US" altLang="zh-TW" sz="3200" dirty="0"/>
              <a:t>.</a:t>
            </a:r>
            <a:r>
              <a:rPr lang="en-US" altLang="zh-TW" sz="3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340EA50-4EF3-49CB-80EB-D6930517711B}"/>
              </a:ext>
            </a:extLst>
          </p:cNvPr>
          <p:cNvSpPr txBox="1"/>
          <p:nvPr/>
        </p:nvSpPr>
        <p:spPr>
          <a:xfrm>
            <a:off x="3716299" y="3901866"/>
            <a:ext cx="6980231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chemeClr val="accent2"/>
                </a:solidFill>
              </a:rPr>
              <a:t>Heavy assets company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622A8FC5-1798-48F9-ABA2-E8BA3232FDA2}"/>
              </a:ext>
            </a:extLst>
          </p:cNvPr>
          <p:cNvGrpSpPr/>
          <p:nvPr/>
        </p:nvGrpSpPr>
        <p:grpSpPr>
          <a:xfrm>
            <a:off x="661388" y="5096879"/>
            <a:ext cx="10869221" cy="1015663"/>
            <a:chOff x="776003" y="5142922"/>
            <a:chExt cx="10869221" cy="1015663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78042F23-9F5E-49A4-A23C-9EFA91F4472A}"/>
                </a:ext>
              </a:extLst>
            </p:cNvPr>
            <p:cNvSpPr txBox="1"/>
            <p:nvPr/>
          </p:nvSpPr>
          <p:spPr>
            <a:xfrm>
              <a:off x="1487434" y="5215296"/>
              <a:ext cx="1015779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zh-TW" sz="4000" dirty="0">
                  <a:solidFill>
                    <a:schemeClr val="bg1">
                      <a:lumMod val="50000"/>
                    </a:schemeClr>
                  </a:solidFill>
                </a:rPr>
                <a:t>High cost of </a:t>
              </a:r>
              <a:r>
                <a:rPr lang="en-US" altLang="zh-TW" sz="4800" b="1" dirty="0">
                  <a:solidFill>
                    <a:schemeClr val="accent2"/>
                  </a:solidFill>
                </a:rPr>
                <a:t>research and development</a:t>
              </a:r>
              <a:endParaRPr lang="en-US" altLang="zh-TW" sz="4000" dirty="0">
                <a:solidFill>
                  <a:schemeClr val="accent2"/>
                </a:solidFill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EA54217-0B0A-4FCA-BDF4-2192207B28DD}"/>
                </a:ext>
              </a:extLst>
            </p:cNvPr>
            <p:cNvSpPr txBox="1"/>
            <p:nvPr/>
          </p:nvSpPr>
          <p:spPr>
            <a:xfrm>
              <a:off x="776003" y="5142922"/>
              <a:ext cx="101287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6000" dirty="0"/>
                <a:t>4</a:t>
              </a:r>
              <a:r>
                <a:rPr lang="en-US" altLang="zh-TW" sz="3200" dirty="0"/>
                <a:t>.</a:t>
              </a:r>
              <a:r>
                <a:rPr lang="en-US" altLang="zh-TW" sz="3600" dirty="0"/>
                <a:t> </a:t>
              </a:r>
            </a:p>
          </p:txBody>
        </p:sp>
      </p:grpSp>
      <p:pic>
        <p:nvPicPr>
          <p:cNvPr id="2050" name="Picture 2" descr="ãletter s wooden pngãçåçæå°çµæ">
            <a:extLst>
              <a:ext uri="{FF2B5EF4-FFF2-40B4-BE49-F238E27FC236}">
                <a16:creationId xmlns:a16="http://schemas.microsoft.com/office/drawing/2014/main" id="{EE0E515A-2013-4984-AC1E-CE6040430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4682" y="314031"/>
            <a:ext cx="2143696" cy="142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36131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CE8C90BF-901E-41FF-8B21-30E4794B0019}"/>
              </a:ext>
            </a:extLst>
          </p:cNvPr>
          <p:cNvGrpSpPr/>
          <p:nvPr/>
        </p:nvGrpSpPr>
        <p:grpSpPr>
          <a:xfrm>
            <a:off x="2879368" y="593381"/>
            <a:ext cx="5982436" cy="1015663"/>
            <a:chOff x="3132484" y="341149"/>
            <a:chExt cx="5982436" cy="1015663"/>
          </a:xfrm>
        </p:grpSpPr>
        <p:sp>
          <p:nvSpPr>
            <p:cNvPr id="6" name="文字方塊 5"/>
            <p:cNvSpPr txBox="1"/>
            <p:nvPr/>
          </p:nvSpPr>
          <p:spPr>
            <a:xfrm>
              <a:off x="3857119" y="433483"/>
              <a:ext cx="52578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solidFill>
                    <a:schemeClr val="bg2">
                      <a:lumMod val="50000"/>
                    </a:schemeClr>
                  </a:solidFill>
                </a:rPr>
                <a:t>The rise of </a:t>
              </a:r>
              <a:r>
                <a:rPr lang="en-US" altLang="zh-TW" sz="4800" b="1" dirty="0">
                  <a:solidFill>
                    <a:schemeClr val="accent2">
                      <a:lumMod val="75000"/>
                    </a:schemeClr>
                  </a:solidFill>
                </a:rPr>
                <a:t>going green</a:t>
              </a:r>
              <a:r>
                <a:rPr lang="en-US" altLang="zh-TW" sz="320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r>
                <a:rPr lang="en-US" altLang="zh-TW" sz="3200" dirty="0">
                  <a:solidFill>
                    <a:schemeClr val="bg1"/>
                  </a:solidFill>
                </a:rPr>
                <a:t>.</a:t>
              </a:r>
              <a:r>
                <a:rPr lang="en-US" altLang="zh-TW" sz="36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3132484" y="341149"/>
              <a:ext cx="101287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6000" dirty="0"/>
                <a:t>1</a:t>
              </a:r>
              <a:r>
                <a:rPr lang="en-US" altLang="zh-TW" sz="3200" dirty="0"/>
                <a:t>.</a:t>
              </a:r>
              <a:r>
                <a:rPr lang="en-US" altLang="zh-TW" sz="3600" dirty="0"/>
                <a:t> 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05A722A8-7DD0-4D55-8769-38D81BE03475}"/>
              </a:ext>
            </a:extLst>
          </p:cNvPr>
          <p:cNvGrpSpPr/>
          <p:nvPr/>
        </p:nvGrpSpPr>
        <p:grpSpPr>
          <a:xfrm>
            <a:off x="1560917" y="4519990"/>
            <a:ext cx="9070166" cy="1452312"/>
            <a:chOff x="2724505" y="1608750"/>
            <a:chExt cx="9070166" cy="1452312"/>
          </a:xfrm>
        </p:grpSpPr>
        <p:sp>
          <p:nvSpPr>
            <p:cNvPr id="10" name="文字方塊 9"/>
            <p:cNvSpPr txBox="1"/>
            <p:nvPr/>
          </p:nvSpPr>
          <p:spPr>
            <a:xfrm>
              <a:off x="3467099" y="1676067"/>
              <a:ext cx="832757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solidFill>
                    <a:schemeClr val="bg2">
                      <a:lumMod val="50000"/>
                    </a:schemeClr>
                  </a:solidFill>
                </a:rPr>
                <a:t>There are many </a:t>
              </a:r>
              <a:r>
                <a:rPr lang="en-US" altLang="zh-TW" sz="4800" b="1" dirty="0">
                  <a:solidFill>
                    <a:schemeClr val="accent2">
                      <a:lumMod val="75000"/>
                    </a:schemeClr>
                  </a:solidFill>
                </a:rPr>
                <a:t>successful examples </a:t>
              </a:r>
              <a:r>
                <a:rPr lang="en-US" altLang="zh-TW" sz="3200" dirty="0">
                  <a:solidFill>
                    <a:schemeClr val="bg2">
                      <a:lumMod val="50000"/>
                    </a:schemeClr>
                  </a:solidFill>
                </a:rPr>
                <a:t>in other countries</a:t>
              </a:r>
              <a:r>
                <a:rPr lang="en-US" altLang="zh-TW" sz="3600" dirty="0">
                  <a:solidFill>
                    <a:schemeClr val="bg2">
                      <a:lumMod val="50000"/>
                    </a:schemeClr>
                  </a:solidFill>
                </a:rPr>
                <a:t>. </a:t>
              </a: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2724505" y="1608750"/>
              <a:ext cx="101287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6000" dirty="0"/>
                <a:t>4</a:t>
              </a:r>
              <a:r>
                <a:rPr lang="en-US" altLang="zh-TW" sz="3200" dirty="0"/>
                <a:t>.</a:t>
              </a:r>
              <a:r>
                <a:rPr lang="en-US" altLang="zh-TW" sz="3600" dirty="0"/>
                <a:t> </a:t>
              </a: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DB0D0209-C964-4AF3-96E8-90E20A653DBC}"/>
              </a:ext>
            </a:extLst>
          </p:cNvPr>
          <p:cNvGrpSpPr/>
          <p:nvPr/>
        </p:nvGrpSpPr>
        <p:grpSpPr>
          <a:xfrm>
            <a:off x="3759148" y="1780364"/>
            <a:ext cx="9802586" cy="1015663"/>
            <a:chOff x="1422124" y="3345650"/>
            <a:chExt cx="9802586" cy="1015663"/>
          </a:xfrm>
        </p:grpSpPr>
        <p:sp>
          <p:nvSpPr>
            <p:cNvPr id="11" name="文字方塊 10"/>
            <p:cNvSpPr txBox="1"/>
            <p:nvPr/>
          </p:nvSpPr>
          <p:spPr>
            <a:xfrm>
              <a:off x="2146024" y="3440686"/>
              <a:ext cx="90786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solidFill>
                    <a:schemeClr val="bg2">
                      <a:lumMod val="50000"/>
                    </a:schemeClr>
                  </a:solidFill>
                </a:rPr>
                <a:t>The trend of </a:t>
              </a:r>
              <a:r>
                <a:rPr lang="en-US" altLang="zh-TW" sz="4800" b="1" dirty="0">
                  <a:solidFill>
                    <a:schemeClr val="accent2">
                      <a:lumMod val="75000"/>
                    </a:schemeClr>
                  </a:solidFill>
                </a:rPr>
                <a:t>sharing economy</a:t>
              </a:r>
              <a:r>
                <a:rPr lang="en-US" altLang="zh-TW" sz="320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endParaRPr lang="en-US" altLang="zh-TW" sz="3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422124" y="3345650"/>
              <a:ext cx="101287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6000" dirty="0"/>
                <a:t>2</a:t>
              </a:r>
              <a:r>
                <a:rPr lang="en-US" altLang="zh-TW" sz="3200" dirty="0"/>
                <a:t>.</a:t>
              </a:r>
              <a:r>
                <a:rPr lang="en-US" altLang="zh-TW" sz="36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60256000-64CA-4807-B936-8A3F793232B9}"/>
              </a:ext>
            </a:extLst>
          </p:cNvPr>
          <p:cNvGrpSpPr/>
          <p:nvPr/>
        </p:nvGrpSpPr>
        <p:grpSpPr>
          <a:xfrm>
            <a:off x="285608" y="3004041"/>
            <a:ext cx="10433343" cy="1579782"/>
            <a:chOff x="501119" y="4550038"/>
            <a:chExt cx="10433343" cy="1579782"/>
          </a:xfrm>
        </p:grpSpPr>
        <p:sp>
          <p:nvSpPr>
            <p:cNvPr id="12" name="文字方塊 11"/>
            <p:cNvSpPr txBox="1"/>
            <p:nvPr/>
          </p:nvSpPr>
          <p:spPr>
            <a:xfrm>
              <a:off x="1257536" y="4683270"/>
              <a:ext cx="967692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800" b="1" dirty="0">
                  <a:solidFill>
                    <a:schemeClr val="accent2">
                      <a:lumMod val="75000"/>
                    </a:schemeClr>
                  </a:solidFill>
                </a:rPr>
                <a:t>Scooters</a:t>
              </a:r>
              <a:r>
                <a:rPr lang="en-US" altLang="zh-TW" sz="3200" dirty="0">
                  <a:solidFill>
                    <a:schemeClr val="bg1"/>
                  </a:solidFill>
                </a:rPr>
                <a:t> </a:t>
              </a:r>
              <a:r>
                <a:rPr lang="en-US" altLang="zh-TW" sz="3200" dirty="0">
                  <a:solidFill>
                    <a:schemeClr val="bg2">
                      <a:lumMod val="50000"/>
                    </a:schemeClr>
                  </a:solidFill>
                </a:rPr>
                <a:t> are crucial </a:t>
              </a:r>
              <a:r>
                <a:rPr lang="en-US" altLang="zh-TW" sz="4800" b="1" dirty="0">
                  <a:solidFill>
                    <a:schemeClr val="accent2">
                      <a:lumMod val="75000"/>
                    </a:schemeClr>
                  </a:solidFill>
                </a:rPr>
                <a:t>daily transportation </a:t>
              </a:r>
              <a:r>
                <a:rPr lang="en-US" altLang="zh-TW" sz="4000" dirty="0">
                  <a:solidFill>
                    <a:schemeClr val="bg1">
                      <a:lumMod val="50000"/>
                    </a:schemeClr>
                  </a:solidFill>
                </a:rPr>
                <a:t>in Taiwan</a:t>
              </a:r>
              <a:r>
                <a:rPr lang="en-US" altLang="zh-TW" sz="3200" dirty="0">
                  <a:solidFill>
                    <a:schemeClr val="bg2">
                      <a:lumMod val="50000"/>
                    </a:schemeClr>
                  </a:solidFill>
                </a:rPr>
                <a:t>. </a:t>
              </a:r>
              <a:endParaRPr lang="en-US" altLang="zh-TW" sz="36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501119" y="4550038"/>
              <a:ext cx="101287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6000" dirty="0"/>
                <a:t>3</a:t>
              </a:r>
              <a:r>
                <a:rPr lang="en-US" altLang="zh-TW" sz="3200" dirty="0"/>
                <a:t>.</a:t>
              </a:r>
              <a:r>
                <a:rPr lang="en-US" altLang="zh-TW" sz="3600" dirty="0"/>
                <a:t> 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B8C18B73-9CCF-45A6-BD1B-AA57D3E77B82}"/>
              </a:ext>
            </a:extLst>
          </p:cNvPr>
          <p:cNvSpPr/>
          <p:nvPr/>
        </p:nvSpPr>
        <p:spPr>
          <a:xfrm>
            <a:off x="119744" y="89211"/>
            <a:ext cx="11952512" cy="6657278"/>
          </a:xfrm>
          <a:prstGeom prst="rect">
            <a:avLst/>
          </a:prstGeom>
          <a:noFill/>
          <a:ln w="63500">
            <a:solidFill>
              <a:srgbClr val="6E493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2" name="Picture 8" descr="ç¸éåç">
            <a:extLst>
              <a:ext uri="{FF2B5EF4-FFF2-40B4-BE49-F238E27FC236}">
                <a16:creationId xmlns:a16="http://schemas.microsoft.com/office/drawing/2014/main" id="{1E7B6C00-DF55-4A29-8709-9801F3660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250" b="66000" l="5000" r="94750">
                        <a14:foregroundMark x1="10750" y1="40000" x2="10750" y2="40000"/>
                        <a14:foregroundMark x1="5000" y1="45750" x2="5000" y2="45750"/>
                        <a14:foregroundMark x1="20500" y1="46250" x2="20500" y2="46250"/>
                        <a14:foregroundMark x1="35750" y1="42250" x2="35750" y2="42250"/>
                        <a14:foregroundMark x1="51750" y1="65250" x2="51750" y2="65250"/>
                        <a14:foregroundMark x1="64250" y1="54000" x2="64250" y2="54000"/>
                        <a14:foregroundMark x1="82750" y1="40250" x2="82750" y2="40250"/>
                        <a14:foregroundMark x1="91000" y1="38250" x2="91000" y2="38250"/>
                        <a14:foregroundMark x1="94750" y1="39500" x2="94750" y2="39500"/>
                        <a14:foregroundMark x1="87750" y1="59000" x2="87750" y2="5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857" b="29355"/>
          <a:stretch/>
        </p:blipFill>
        <p:spPr bwMode="auto">
          <a:xfrm>
            <a:off x="6347568" y="5220200"/>
            <a:ext cx="3024809" cy="138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ãletter s wooden pngãçåçæå°çµæ">
            <a:extLst>
              <a:ext uri="{FF2B5EF4-FFF2-40B4-BE49-F238E27FC236}">
                <a16:creationId xmlns:a16="http://schemas.microsoft.com/office/drawing/2014/main" id="{57FDFDFF-9087-472D-86A9-A2F5DEBBC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995" y="318731"/>
            <a:ext cx="1953122" cy="205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29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3D1B878-FB55-4C65-BBE1-00A917372841}"/>
              </a:ext>
            </a:extLst>
          </p:cNvPr>
          <p:cNvSpPr/>
          <p:nvPr/>
        </p:nvSpPr>
        <p:spPr>
          <a:xfrm>
            <a:off x="0" y="0"/>
            <a:ext cx="966781" cy="68580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0FEF2B-7911-814D-A04D-0F1D6DA71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86EBC644-6BD1-054B-B985-E10D0EF9C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6781" y="0"/>
            <a:ext cx="11225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13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009055" y="1310850"/>
            <a:ext cx="8651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chemeClr val="accent6">
                    <a:lumMod val="75000"/>
                  </a:schemeClr>
                </a:solidFill>
              </a:rPr>
              <a:t>Recharging facility </a:t>
            </a:r>
            <a:r>
              <a:rPr lang="en-US" altLang="zh-TW" sz="3600" dirty="0">
                <a:solidFill>
                  <a:schemeClr val="bg2">
                    <a:lumMod val="50000"/>
                  </a:schemeClr>
                </a:solidFill>
              </a:rPr>
              <a:t>is not enough.  </a:t>
            </a:r>
            <a:endParaRPr lang="en-US" altLang="zh-TW" sz="8000" dirty="0">
              <a:solidFill>
                <a:schemeClr val="bg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17562" y="1310850"/>
            <a:ext cx="101287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dirty="0"/>
              <a:t>1</a:t>
            </a:r>
            <a:r>
              <a:rPr lang="en-US" altLang="zh-TW" sz="2800" dirty="0"/>
              <a:t>.</a:t>
            </a:r>
            <a:r>
              <a:rPr lang="en-US" altLang="zh-TW" sz="3200" dirty="0"/>
              <a:t> 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C2AEEB5-4FD7-4B55-8095-9CFF60D1F804}"/>
              </a:ext>
            </a:extLst>
          </p:cNvPr>
          <p:cNvSpPr/>
          <p:nvPr/>
        </p:nvSpPr>
        <p:spPr>
          <a:xfrm>
            <a:off x="95250" y="111407"/>
            <a:ext cx="12001500" cy="6635186"/>
          </a:xfrm>
          <a:prstGeom prst="rect">
            <a:avLst/>
          </a:prstGeom>
          <a:noFill/>
          <a:ln w="635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146" name="Picture 2" descr="ãletter s wooden pngãçåçæå°çµæ">
            <a:extLst>
              <a:ext uri="{FF2B5EF4-FFF2-40B4-BE49-F238E27FC236}">
                <a16:creationId xmlns:a16="http://schemas.microsoft.com/office/drawing/2014/main" id="{60D74B6F-DBE9-454D-A4E9-0352E662D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3730" y="342899"/>
            <a:ext cx="1689713" cy="256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6BB6F5D6-4B58-47BD-BC27-4D8B8CCDBD0A}"/>
              </a:ext>
            </a:extLst>
          </p:cNvPr>
          <p:cNvGrpSpPr/>
          <p:nvPr/>
        </p:nvGrpSpPr>
        <p:grpSpPr>
          <a:xfrm>
            <a:off x="1109969" y="2794692"/>
            <a:ext cx="9379538" cy="1384995"/>
            <a:chOff x="903641" y="2645841"/>
            <a:chExt cx="9379538" cy="1384995"/>
          </a:xfrm>
        </p:grpSpPr>
        <p:sp>
          <p:nvSpPr>
            <p:cNvPr id="9" name="文字方塊 8"/>
            <p:cNvSpPr txBox="1"/>
            <p:nvPr/>
          </p:nvSpPr>
          <p:spPr>
            <a:xfrm>
              <a:off x="903641" y="2682301"/>
              <a:ext cx="101287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4800" dirty="0"/>
                <a:t>2</a:t>
              </a:r>
              <a:r>
                <a:rPr lang="en-US" altLang="zh-TW" sz="2400" dirty="0"/>
                <a:t>.</a:t>
              </a:r>
              <a:r>
                <a:rPr lang="en-US" altLang="zh-TW" sz="2800" dirty="0"/>
                <a:t> </a:t>
              </a: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0D3F3E75-114C-4EE9-980D-6A4A88D83452}"/>
                </a:ext>
              </a:extLst>
            </p:cNvPr>
            <p:cNvSpPr txBox="1"/>
            <p:nvPr/>
          </p:nvSpPr>
          <p:spPr>
            <a:xfrm>
              <a:off x="1631278" y="2645841"/>
              <a:ext cx="865190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dirty="0">
                  <a:solidFill>
                    <a:schemeClr val="bg2">
                      <a:lumMod val="50000"/>
                    </a:schemeClr>
                  </a:solidFill>
                </a:rPr>
                <a:t>The recharging facility </a:t>
              </a:r>
              <a:r>
                <a:rPr lang="en-US" altLang="zh-TW" sz="4800" b="1" dirty="0">
                  <a:solidFill>
                    <a:srgbClr val="548235"/>
                  </a:solidFill>
                </a:rPr>
                <a:t>specification</a:t>
              </a:r>
              <a:r>
                <a:rPr lang="en-US" altLang="zh-TW" sz="3600" dirty="0">
                  <a:solidFill>
                    <a:schemeClr val="bg2">
                      <a:lumMod val="50000"/>
                    </a:schemeClr>
                  </a:solidFill>
                </a:rPr>
                <a:t> will not match the one WeMo is using now.</a:t>
              </a:r>
              <a:endParaRPr lang="en-US" altLang="zh-TW" sz="6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256C2C79-A22C-4C75-8F59-9B8DD73D0DCB}"/>
              </a:ext>
            </a:extLst>
          </p:cNvPr>
          <p:cNvGrpSpPr/>
          <p:nvPr/>
        </p:nvGrpSpPr>
        <p:grpSpPr>
          <a:xfrm>
            <a:off x="397945" y="4749513"/>
            <a:ext cx="10470641" cy="1477066"/>
            <a:chOff x="618408" y="4520590"/>
            <a:chExt cx="10470641" cy="1477066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364F8933-3489-453F-BBEB-E399D4D8349F}"/>
                </a:ext>
              </a:extLst>
            </p:cNvPr>
            <p:cNvGrpSpPr/>
            <p:nvPr/>
          </p:nvGrpSpPr>
          <p:grpSpPr>
            <a:xfrm>
              <a:off x="1330432" y="4520590"/>
              <a:ext cx="9758617" cy="1477066"/>
              <a:chOff x="1631278" y="4525342"/>
              <a:chExt cx="9758617" cy="1477066"/>
            </a:xfrm>
          </p:grpSpPr>
          <p:sp>
            <p:nvSpPr>
              <p:cNvPr id="6" name="文字方塊 5"/>
              <p:cNvSpPr txBox="1"/>
              <p:nvPr/>
            </p:nvSpPr>
            <p:spPr>
              <a:xfrm>
                <a:off x="1633222" y="4525342"/>
                <a:ext cx="97566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800" b="1" dirty="0">
                    <a:solidFill>
                      <a:schemeClr val="accent6">
                        <a:lumMod val="75000"/>
                      </a:schemeClr>
                    </a:solidFill>
                  </a:rPr>
                  <a:t>The concept of the subsidy against to </a:t>
                </a:r>
                <a:endParaRPr lang="en-US" altLang="zh-TW" sz="4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" name="文字方塊 6"/>
              <p:cNvSpPr txBox="1"/>
              <p:nvPr/>
            </p:nvSpPr>
            <p:spPr>
              <a:xfrm>
                <a:off x="1631278" y="5079078"/>
                <a:ext cx="441670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5400" b="1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altLang="zh-TW" sz="3600" dirty="0">
                    <a:solidFill>
                      <a:schemeClr val="bg2">
                        <a:lumMod val="50000"/>
                      </a:schemeClr>
                    </a:solidFill>
                  </a:rPr>
                  <a:t>the idea of WeMo. </a:t>
                </a:r>
                <a:endParaRPr lang="en-US" altLang="zh-TW" sz="48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2A604CE5-E852-49F3-A7E6-748F00474C62}"/>
                </a:ext>
              </a:extLst>
            </p:cNvPr>
            <p:cNvSpPr txBox="1"/>
            <p:nvPr/>
          </p:nvSpPr>
          <p:spPr>
            <a:xfrm>
              <a:off x="618408" y="4520590"/>
              <a:ext cx="1012870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4800" dirty="0"/>
                <a:t>3</a:t>
              </a:r>
              <a:r>
                <a:rPr lang="en-US" altLang="zh-TW" sz="3600" dirty="0"/>
                <a:t>.</a:t>
              </a:r>
              <a:r>
                <a:rPr lang="en-US" altLang="zh-TW" sz="54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284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environmentãçåçæå°çµæ">
            <a:extLst>
              <a:ext uri="{FF2B5EF4-FFF2-40B4-BE49-F238E27FC236}">
                <a16:creationId xmlns:a16="http://schemas.microsoft.com/office/drawing/2014/main" id="{4A3970F2-2C93-4C0D-8A0A-B899549CE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641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7D5FDEF4-6D36-4AEB-B4C5-259DEEAC7CAD}"/>
              </a:ext>
            </a:extLst>
          </p:cNvPr>
          <p:cNvSpPr txBox="1"/>
          <p:nvPr/>
        </p:nvSpPr>
        <p:spPr>
          <a:xfrm>
            <a:off x="0" y="828342"/>
            <a:ext cx="6565187" cy="1323439"/>
          </a:xfrm>
          <a:prstGeom prst="rect">
            <a:avLst/>
          </a:prstGeom>
          <a:solidFill>
            <a:schemeClr val="accent2">
              <a:lumMod val="50000"/>
              <a:alpha val="7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8000" b="1" dirty="0">
                <a:solidFill>
                  <a:schemeClr val="bg1"/>
                </a:solidFill>
              </a:rPr>
              <a:t>Social Impact</a:t>
            </a:r>
            <a:endParaRPr lang="zh-TW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756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145059" y="2859946"/>
            <a:ext cx="3272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b="1" dirty="0">
                <a:solidFill>
                  <a:srgbClr val="C00000"/>
                </a:solidFill>
              </a:rPr>
              <a:t>Reduce the air and noise pollution</a:t>
            </a:r>
            <a:endParaRPr lang="zh-TW" altLang="zh-TW" sz="2800" b="1" dirty="0">
              <a:solidFill>
                <a:srgbClr val="C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00577" y="1539151"/>
            <a:ext cx="3249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C00000"/>
                </a:solidFill>
              </a:rPr>
              <a:t>Road-smoothing project</a:t>
            </a:r>
            <a:endParaRPr lang="zh-TW" altLang="zh-TW" sz="2800" b="1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021603" y="2732559"/>
            <a:ext cx="3019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C00000"/>
                </a:solidFill>
              </a:rPr>
              <a:t>A</a:t>
            </a:r>
            <a:r>
              <a:rPr lang="zh-TW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TW" sz="2800" b="1" dirty="0">
                <a:solidFill>
                  <a:srgbClr val="C00000"/>
                </a:solidFill>
              </a:rPr>
              <a:t>new </a:t>
            </a:r>
            <a:br>
              <a:rPr lang="en-US" altLang="zh-TW" sz="2800" b="1" dirty="0">
                <a:solidFill>
                  <a:srgbClr val="C00000"/>
                </a:solidFill>
              </a:rPr>
            </a:br>
            <a:r>
              <a:rPr lang="en-US" altLang="zh-TW" sz="2800" b="1" dirty="0">
                <a:solidFill>
                  <a:srgbClr val="C00000"/>
                </a:solidFill>
              </a:rPr>
              <a:t>commuting</a:t>
            </a:r>
            <a:r>
              <a:rPr lang="zh-TW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TW" sz="2800" b="1" dirty="0">
                <a:solidFill>
                  <a:srgbClr val="C00000"/>
                </a:solidFill>
              </a:rPr>
              <a:t>option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FA90F29-06B3-4E09-9FF2-5565DABFD4E7}"/>
              </a:ext>
            </a:extLst>
          </p:cNvPr>
          <p:cNvSpPr txBox="1"/>
          <p:nvPr/>
        </p:nvSpPr>
        <p:spPr>
          <a:xfrm>
            <a:off x="1059543" y="491523"/>
            <a:ext cx="10072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>
                <a:solidFill>
                  <a:schemeClr val="accent6"/>
                </a:solidFill>
              </a:rPr>
              <a:t>Social Impact</a:t>
            </a:r>
            <a:endParaRPr lang="zh-TW" altLang="en-US" sz="4800" b="1" dirty="0">
              <a:solidFill>
                <a:schemeClr val="accent6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EFDC99E-060B-4B72-A803-2A8CCE9710CD}"/>
              </a:ext>
            </a:extLst>
          </p:cNvPr>
          <p:cNvSpPr/>
          <p:nvPr/>
        </p:nvSpPr>
        <p:spPr>
          <a:xfrm>
            <a:off x="0" y="0"/>
            <a:ext cx="12192000" cy="203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BBB293D-748B-4B71-ABDE-05679D5A921C}"/>
              </a:ext>
            </a:extLst>
          </p:cNvPr>
          <p:cNvSpPr/>
          <p:nvPr/>
        </p:nvSpPr>
        <p:spPr>
          <a:xfrm>
            <a:off x="0" y="6444343"/>
            <a:ext cx="12192000" cy="41365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1A2BDA1-1784-466A-B307-5E2B9461A13A}"/>
              </a:ext>
            </a:extLst>
          </p:cNvPr>
          <p:cNvSpPr txBox="1"/>
          <p:nvPr/>
        </p:nvSpPr>
        <p:spPr>
          <a:xfrm>
            <a:off x="1237498" y="1471537"/>
            <a:ext cx="3205195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TW" sz="2800" b="1" dirty="0">
                <a:solidFill>
                  <a:srgbClr val="C00000"/>
                </a:solidFill>
              </a:rPr>
              <a:t>Reduce the number</a:t>
            </a:r>
            <a:br>
              <a:rPr lang="en-US" altLang="zh-TW" sz="2800" b="1" dirty="0">
                <a:solidFill>
                  <a:srgbClr val="C00000"/>
                </a:solidFill>
              </a:rPr>
            </a:br>
            <a:r>
              <a:rPr lang="en-US" altLang="zh-TW" sz="2800" b="1" dirty="0">
                <a:solidFill>
                  <a:srgbClr val="C00000"/>
                </a:solidFill>
              </a:rPr>
              <a:t>of scooters</a:t>
            </a:r>
            <a:endParaRPr lang="zh-TW" altLang="zh-TW" sz="2800" b="1" dirty="0">
              <a:solidFill>
                <a:srgbClr val="C00000"/>
              </a:solidFill>
            </a:endParaRPr>
          </a:p>
        </p:txBody>
      </p:sp>
      <p:grpSp>
        <p:nvGrpSpPr>
          <p:cNvPr id="30" name="群組 29"/>
          <p:cNvGrpSpPr/>
          <p:nvPr/>
        </p:nvGrpSpPr>
        <p:grpSpPr>
          <a:xfrm>
            <a:off x="4409573" y="1642595"/>
            <a:ext cx="804023" cy="698739"/>
            <a:chOff x="5464853" y="776766"/>
            <a:chExt cx="804023" cy="698739"/>
          </a:xfrm>
        </p:grpSpPr>
        <p:sp>
          <p:nvSpPr>
            <p:cNvPr id="31" name="Oval 49">
              <a:extLst>
                <a:ext uri="{FF2B5EF4-FFF2-40B4-BE49-F238E27FC236}">
                  <a16:creationId xmlns:a16="http://schemas.microsoft.com/office/drawing/2014/main" id="{DC50B22D-B91A-407E-930D-F5ADE2292D2D}"/>
                </a:ext>
              </a:extLst>
            </p:cNvPr>
            <p:cNvSpPr/>
            <p:nvPr/>
          </p:nvSpPr>
          <p:spPr>
            <a:xfrm>
              <a:off x="5506630" y="776766"/>
              <a:ext cx="720468" cy="698739"/>
            </a:xfrm>
            <a:prstGeom prst="ellips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32AEB8"/>
                </a:solidFill>
              </a:endParaRPr>
            </a:p>
          </p:txBody>
        </p:sp>
        <p:sp>
          <p:nvSpPr>
            <p:cNvPr id="33" name="TextBox 61">
              <a:extLst>
                <a:ext uri="{FF2B5EF4-FFF2-40B4-BE49-F238E27FC236}">
                  <a16:creationId xmlns:a16="http://schemas.microsoft.com/office/drawing/2014/main" id="{0E715F52-5625-4393-9226-058F39015A25}"/>
                </a:ext>
              </a:extLst>
            </p:cNvPr>
            <p:cNvSpPr txBox="1"/>
            <p:nvPr/>
          </p:nvSpPr>
          <p:spPr>
            <a:xfrm>
              <a:off x="5464853" y="790209"/>
              <a:ext cx="804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4403365" y="2993464"/>
            <a:ext cx="804023" cy="698739"/>
            <a:chOff x="5464853" y="776766"/>
            <a:chExt cx="804023" cy="698739"/>
          </a:xfrm>
        </p:grpSpPr>
        <p:sp>
          <p:nvSpPr>
            <p:cNvPr id="40" name="Oval 49">
              <a:extLst>
                <a:ext uri="{FF2B5EF4-FFF2-40B4-BE49-F238E27FC236}">
                  <a16:creationId xmlns:a16="http://schemas.microsoft.com/office/drawing/2014/main" id="{DC50B22D-B91A-407E-930D-F5ADE2292D2D}"/>
                </a:ext>
              </a:extLst>
            </p:cNvPr>
            <p:cNvSpPr/>
            <p:nvPr/>
          </p:nvSpPr>
          <p:spPr>
            <a:xfrm>
              <a:off x="5506630" y="776766"/>
              <a:ext cx="720468" cy="698739"/>
            </a:xfrm>
            <a:prstGeom prst="ellips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32AEB8"/>
                </a:solidFill>
              </a:endParaRPr>
            </a:p>
          </p:txBody>
        </p:sp>
        <p:sp>
          <p:nvSpPr>
            <p:cNvPr id="42" name="TextBox 61">
              <a:extLst>
                <a:ext uri="{FF2B5EF4-FFF2-40B4-BE49-F238E27FC236}">
                  <a16:creationId xmlns:a16="http://schemas.microsoft.com/office/drawing/2014/main" id="{0E715F52-5625-4393-9226-058F39015A25}"/>
                </a:ext>
              </a:extLst>
            </p:cNvPr>
            <p:cNvSpPr txBox="1"/>
            <p:nvPr/>
          </p:nvSpPr>
          <p:spPr>
            <a:xfrm>
              <a:off x="5464853" y="790209"/>
              <a:ext cx="804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7231840" y="1624794"/>
            <a:ext cx="804023" cy="698739"/>
            <a:chOff x="5464853" y="776766"/>
            <a:chExt cx="804023" cy="698739"/>
          </a:xfrm>
        </p:grpSpPr>
        <p:sp>
          <p:nvSpPr>
            <p:cNvPr id="44" name="Oval 49">
              <a:extLst>
                <a:ext uri="{FF2B5EF4-FFF2-40B4-BE49-F238E27FC236}">
                  <a16:creationId xmlns:a16="http://schemas.microsoft.com/office/drawing/2014/main" id="{DC50B22D-B91A-407E-930D-F5ADE2292D2D}"/>
                </a:ext>
              </a:extLst>
            </p:cNvPr>
            <p:cNvSpPr/>
            <p:nvPr/>
          </p:nvSpPr>
          <p:spPr>
            <a:xfrm>
              <a:off x="5506630" y="776766"/>
              <a:ext cx="720468" cy="698739"/>
            </a:xfrm>
            <a:prstGeom prst="ellips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32AEB8"/>
                </a:solidFill>
              </a:endParaRPr>
            </a:p>
          </p:txBody>
        </p:sp>
        <p:sp>
          <p:nvSpPr>
            <p:cNvPr id="45" name="TextBox 61">
              <a:extLst>
                <a:ext uri="{FF2B5EF4-FFF2-40B4-BE49-F238E27FC236}">
                  <a16:creationId xmlns:a16="http://schemas.microsoft.com/office/drawing/2014/main" id="{0E715F52-5625-4393-9226-058F39015A25}"/>
                </a:ext>
              </a:extLst>
            </p:cNvPr>
            <p:cNvSpPr txBox="1"/>
            <p:nvPr/>
          </p:nvSpPr>
          <p:spPr>
            <a:xfrm>
              <a:off x="5464853" y="790209"/>
              <a:ext cx="804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7248472" y="2868878"/>
            <a:ext cx="804023" cy="698739"/>
            <a:chOff x="5464853" y="776766"/>
            <a:chExt cx="804023" cy="698739"/>
          </a:xfrm>
        </p:grpSpPr>
        <p:sp>
          <p:nvSpPr>
            <p:cNvPr id="53" name="Oval 49">
              <a:extLst>
                <a:ext uri="{FF2B5EF4-FFF2-40B4-BE49-F238E27FC236}">
                  <a16:creationId xmlns:a16="http://schemas.microsoft.com/office/drawing/2014/main" id="{DC50B22D-B91A-407E-930D-F5ADE2292D2D}"/>
                </a:ext>
              </a:extLst>
            </p:cNvPr>
            <p:cNvSpPr/>
            <p:nvPr/>
          </p:nvSpPr>
          <p:spPr>
            <a:xfrm>
              <a:off x="5506630" y="776766"/>
              <a:ext cx="720468" cy="698739"/>
            </a:xfrm>
            <a:prstGeom prst="ellips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32AEB8"/>
                </a:solidFill>
              </a:endParaRPr>
            </a:p>
          </p:txBody>
        </p:sp>
        <p:sp>
          <p:nvSpPr>
            <p:cNvPr id="54" name="TextBox 61">
              <a:extLst>
                <a:ext uri="{FF2B5EF4-FFF2-40B4-BE49-F238E27FC236}">
                  <a16:creationId xmlns:a16="http://schemas.microsoft.com/office/drawing/2014/main" id="{0E715F52-5625-4393-9226-058F39015A25}"/>
                </a:ext>
              </a:extLst>
            </p:cNvPr>
            <p:cNvSpPr txBox="1"/>
            <p:nvPr/>
          </p:nvSpPr>
          <p:spPr>
            <a:xfrm>
              <a:off x="5464853" y="790209"/>
              <a:ext cx="804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076" name="Picture 4" descr="ç¸éåç">
            <a:extLst>
              <a:ext uri="{FF2B5EF4-FFF2-40B4-BE49-F238E27FC236}">
                <a16:creationId xmlns:a16="http://schemas.microsoft.com/office/drawing/2014/main" id="{FB3B58EA-E885-490B-94D9-22E0708008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667" b="89833" l="15500" r="87250">
                        <a14:foregroundMark x1="69375" y1="14833" x2="69375" y2="14833"/>
                        <a14:foregroundMark x1="84125" y1="55167" x2="84125" y2="55167"/>
                        <a14:foregroundMark x1="82000" y1="81500" x2="82000" y2="81500"/>
                        <a14:foregroundMark x1="87250" y1="76667" x2="87250" y2="76667"/>
                        <a14:foregroundMark x1="68625" y1="87167" x2="68625" y2="87167"/>
                        <a14:foregroundMark x1="35750" y1="71167" x2="35750" y2="71167"/>
                        <a14:foregroundMark x1="35750" y1="57500" x2="35750" y2="57500"/>
                        <a14:foregroundMark x1="27125" y1="49833" x2="27125" y2="49833"/>
                        <a14:foregroundMark x1="30250" y1="29333" x2="30250" y2="29333"/>
                        <a14:foregroundMark x1="26375" y1="26333" x2="26375" y2="26333"/>
                        <a14:foregroundMark x1="37000" y1="53833" x2="37000" y2="53833"/>
                        <a14:foregroundMark x1="24875" y1="47833" x2="24875" y2="47833"/>
                        <a14:foregroundMark x1="24000" y1="39833" x2="15500" y2="48667"/>
                        <a14:foregroundMark x1="19875" y1="89333" x2="33750" y2="90167"/>
                        <a14:foregroundMark x1="33750" y1="90167" x2="40625" y2="89833"/>
                        <a14:foregroundMark x1="40625" y1="89833" x2="42000" y2="8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20" t="10097" r="8975" b="8732"/>
          <a:stretch/>
        </p:blipFill>
        <p:spPr bwMode="auto">
          <a:xfrm>
            <a:off x="4221979" y="3542395"/>
            <a:ext cx="3585803" cy="287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手繪多邊形: 圖案 24">
            <a:extLst>
              <a:ext uri="{FF2B5EF4-FFF2-40B4-BE49-F238E27FC236}">
                <a16:creationId xmlns:a16="http://schemas.microsoft.com/office/drawing/2014/main" id="{782E7D32-9082-471E-BFBB-0F68BFC8B5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325149 w 12192000"/>
              <a:gd name="connsiteY0" fmla="*/ 1471537 h 6858000"/>
              <a:gd name="connsiteX1" fmla="*/ 1325149 w 12192000"/>
              <a:gd name="connsiteY1" fmla="*/ 2425644 h 6858000"/>
              <a:gd name="connsiteX2" fmla="*/ 5212014 w 12192000"/>
              <a:gd name="connsiteY2" fmla="*/ 2425644 h 6858000"/>
              <a:gd name="connsiteX3" fmla="*/ 5212014 w 12192000"/>
              <a:gd name="connsiteY3" fmla="*/ 14715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325149" y="1471537"/>
                </a:moveTo>
                <a:lnTo>
                  <a:pt x="1325149" y="2425644"/>
                </a:lnTo>
                <a:lnTo>
                  <a:pt x="5212014" y="2425644"/>
                </a:lnTo>
                <a:lnTo>
                  <a:pt x="5212014" y="147153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388" y="1043490"/>
            <a:ext cx="5113033" cy="383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4971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145059" y="2859946"/>
            <a:ext cx="3272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b="1" dirty="0">
                <a:solidFill>
                  <a:srgbClr val="C00000"/>
                </a:solidFill>
              </a:rPr>
              <a:t>Reduce the air and noise pollution</a:t>
            </a:r>
            <a:endParaRPr lang="zh-TW" altLang="zh-TW" sz="2800" b="1" dirty="0">
              <a:solidFill>
                <a:srgbClr val="C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00577" y="1539151"/>
            <a:ext cx="3249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C00000"/>
                </a:solidFill>
              </a:rPr>
              <a:t>Road-smoothing project</a:t>
            </a:r>
            <a:endParaRPr lang="zh-TW" altLang="zh-TW" sz="2800" b="1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021603" y="2732559"/>
            <a:ext cx="3019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C00000"/>
                </a:solidFill>
              </a:rPr>
              <a:t>Provide a</a:t>
            </a:r>
            <a:r>
              <a:rPr lang="zh-TW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TW" sz="2800" b="1" dirty="0">
                <a:solidFill>
                  <a:srgbClr val="C00000"/>
                </a:solidFill>
              </a:rPr>
              <a:t>new </a:t>
            </a:r>
            <a:br>
              <a:rPr lang="en-US" altLang="zh-TW" sz="2800" b="1" dirty="0">
                <a:solidFill>
                  <a:srgbClr val="C00000"/>
                </a:solidFill>
              </a:rPr>
            </a:br>
            <a:r>
              <a:rPr lang="en-US" altLang="zh-TW" sz="2800" b="1" dirty="0">
                <a:solidFill>
                  <a:srgbClr val="C00000"/>
                </a:solidFill>
              </a:rPr>
              <a:t>commuting</a:t>
            </a:r>
            <a:r>
              <a:rPr lang="zh-TW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TW" sz="2800" b="1" dirty="0">
                <a:solidFill>
                  <a:srgbClr val="C00000"/>
                </a:solidFill>
              </a:rPr>
              <a:t>option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FA90F29-06B3-4E09-9FF2-5565DABFD4E7}"/>
              </a:ext>
            </a:extLst>
          </p:cNvPr>
          <p:cNvSpPr txBox="1"/>
          <p:nvPr/>
        </p:nvSpPr>
        <p:spPr>
          <a:xfrm>
            <a:off x="1059543" y="491523"/>
            <a:ext cx="10072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>
                <a:solidFill>
                  <a:schemeClr val="accent6"/>
                </a:solidFill>
              </a:rPr>
              <a:t>Social Impact</a:t>
            </a:r>
            <a:endParaRPr lang="zh-TW" altLang="en-US" sz="4800" b="1" dirty="0">
              <a:solidFill>
                <a:schemeClr val="accent6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EFDC99E-060B-4B72-A803-2A8CCE9710CD}"/>
              </a:ext>
            </a:extLst>
          </p:cNvPr>
          <p:cNvSpPr/>
          <p:nvPr/>
        </p:nvSpPr>
        <p:spPr>
          <a:xfrm>
            <a:off x="0" y="0"/>
            <a:ext cx="12192000" cy="203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BBB293D-748B-4B71-ABDE-05679D5A921C}"/>
              </a:ext>
            </a:extLst>
          </p:cNvPr>
          <p:cNvSpPr/>
          <p:nvPr/>
        </p:nvSpPr>
        <p:spPr>
          <a:xfrm>
            <a:off x="0" y="6444343"/>
            <a:ext cx="12192000" cy="41365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1A2BDA1-1784-466A-B307-5E2B9461A13A}"/>
              </a:ext>
            </a:extLst>
          </p:cNvPr>
          <p:cNvSpPr txBox="1"/>
          <p:nvPr/>
        </p:nvSpPr>
        <p:spPr>
          <a:xfrm>
            <a:off x="1237498" y="1471537"/>
            <a:ext cx="3205195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TW" sz="2800" b="1" dirty="0">
                <a:solidFill>
                  <a:srgbClr val="C00000"/>
                </a:solidFill>
              </a:rPr>
              <a:t>Reduce the number</a:t>
            </a:r>
            <a:br>
              <a:rPr lang="en-US" altLang="zh-TW" sz="2800" b="1" dirty="0">
                <a:solidFill>
                  <a:srgbClr val="C00000"/>
                </a:solidFill>
              </a:rPr>
            </a:br>
            <a:r>
              <a:rPr lang="en-US" altLang="zh-TW" sz="2800" b="1" dirty="0">
                <a:solidFill>
                  <a:srgbClr val="C00000"/>
                </a:solidFill>
              </a:rPr>
              <a:t>of scooters</a:t>
            </a:r>
            <a:endParaRPr lang="zh-TW" altLang="zh-TW" sz="2800" b="1" dirty="0">
              <a:solidFill>
                <a:srgbClr val="C00000"/>
              </a:solidFill>
            </a:endParaRPr>
          </a:p>
        </p:txBody>
      </p:sp>
      <p:grpSp>
        <p:nvGrpSpPr>
          <p:cNvPr id="30" name="群組 29"/>
          <p:cNvGrpSpPr/>
          <p:nvPr/>
        </p:nvGrpSpPr>
        <p:grpSpPr>
          <a:xfrm>
            <a:off x="4409573" y="1642595"/>
            <a:ext cx="804023" cy="698739"/>
            <a:chOff x="5464853" y="776766"/>
            <a:chExt cx="804023" cy="698739"/>
          </a:xfrm>
        </p:grpSpPr>
        <p:sp>
          <p:nvSpPr>
            <p:cNvPr id="31" name="Oval 49">
              <a:extLst>
                <a:ext uri="{FF2B5EF4-FFF2-40B4-BE49-F238E27FC236}">
                  <a16:creationId xmlns:a16="http://schemas.microsoft.com/office/drawing/2014/main" id="{DC50B22D-B91A-407E-930D-F5ADE2292D2D}"/>
                </a:ext>
              </a:extLst>
            </p:cNvPr>
            <p:cNvSpPr/>
            <p:nvPr/>
          </p:nvSpPr>
          <p:spPr>
            <a:xfrm>
              <a:off x="5506630" y="776766"/>
              <a:ext cx="720468" cy="698739"/>
            </a:xfrm>
            <a:prstGeom prst="ellips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32AEB8"/>
                </a:solidFill>
              </a:endParaRPr>
            </a:p>
          </p:txBody>
        </p:sp>
        <p:sp>
          <p:nvSpPr>
            <p:cNvPr id="33" name="TextBox 61">
              <a:extLst>
                <a:ext uri="{FF2B5EF4-FFF2-40B4-BE49-F238E27FC236}">
                  <a16:creationId xmlns:a16="http://schemas.microsoft.com/office/drawing/2014/main" id="{0E715F52-5625-4393-9226-058F39015A25}"/>
                </a:ext>
              </a:extLst>
            </p:cNvPr>
            <p:cNvSpPr txBox="1"/>
            <p:nvPr/>
          </p:nvSpPr>
          <p:spPr>
            <a:xfrm>
              <a:off x="5464853" y="790209"/>
              <a:ext cx="804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4403365" y="2993464"/>
            <a:ext cx="804023" cy="698739"/>
            <a:chOff x="5464853" y="776766"/>
            <a:chExt cx="804023" cy="698739"/>
          </a:xfrm>
        </p:grpSpPr>
        <p:sp>
          <p:nvSpPr>
            <p:cNvPr id="40" name="Oval 49">
              <a:extLst>
                <a:ext uri="{FF2B5EF4-FFF2-40B4-BE49-F238E27FC236}">
                  <a16:creationId xmlns:a16="http://schemas.microsoft.com/office/drawing/2014/main" id="{DC50B22D-B91A-407E-930D-F5ADE2292D2D}"/>
                </a:ext>
              </a:extLst>
            </p:cNvPr>
            <p:cNvSpPr/>
            <p:nvPr/>
          </p:nvSpPr>
          <p:spPr>
            <a:xfrm>
              <a:off x="5506630" y="776766"/>
              <a:ext cx="720468" cy="698739"/>
            </a:xfrm>
            <a:prstGeom prst="ellips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32AEB8"/>
                </a:solidFill>
              </a:endParaRPr>
            </a:p>
          </p:txBody>
        </p:sp>
        <p:sp>
          <p:nvSpPr>
            <p:cNvPr id="42" name="TextBox 61">
              <a:extLst>
                <a:ext uri="{FF2B5EF4-FFF2-40B4-BE49-F238E27FC236}">
                  <a16:creationId xmlns:a16="http://schemas.microsoft.com/office/drawing/2014/main" id="{0E715F52-5625-4393-9226-058F39015A25}"/>
                </a:ext>
              </a:extLst>
            </p:cNvPr>
            <p:cNvSpPr txBox="1"/>
            <p:nvPr/>
          </p:nvSpPr>
          <p:spPr>
            <a:xfrm>
              <a:off x="5464853" y="790209"/>
              <a:ext cx="804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7231840" y="1624794"/>
            <a:ext cx="804023" cy="698739"/>
            <a:chOff x="5464853" y="776766"/>
            <a:chExt cx="804023" cy="698739"/>
          </a:xfrm>
        </p:grpSpPr>
        <p:sp>
          <p:nvSpPr>
            <p:cNvPr id="44" name="Oval 49">
              <a:extLst>
                <a:ext uri="{FF2B5EF4-FFF2-40B4-BE49-F238E27FC236}">
                  <a16:creationId xmlns:a16="http://schemas.microsoft.com/office/drawing/2014/main" id="{DC50B22D-B91A-407E-930D-F5ADE2292D2D}"/>
                </a:ext>
              </a:extLst>
            </p:cNvPr>
            <p:cNvSpPr/>
            <p:nvPr/>
          </p:nvSpPr>
          <p:spPr>
            <a:xfrm>
              <a:off x="5506630" y="776766"/>
              <a:ext cx="720468" cy="698739"/>
            </a:xfrm>
            <a:prstGeom prst="ellips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32AEB8"/>
                </a:solidFill>
              </a:endParaRPr>
            </a:p>
          </p:txBody>
        </p:sp>
        <p:sp>
          <p:nvSpPr>
            <p:cNvPr id="45" name="TextBox 61">
              <a:extLst>
                <a:ext uri="{FF2B5EF4-FFF2-40B4-BE49-F238E27FC236}">
                  <a16:creationId xmlns:a16="http://schemas.microsoft.com/office/drawing/2014/main" id="{0E715F52-5625-4393-9226-058F39015A25}"/>
                </a:ext>
              </a:extLst>
            </p:cNvPr>
            <p:cNvSpPr txBox="1"/>
            <p:nvPr/>
          </p:nvSpPr>
          <p:spPr>
            <a:xfrm>
              <a:off x="5464853" y="790209"/>
              <a:ext cx="804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7248472" y="2868878"/>
            <a:ext cx="804023" cy="698739"/>
            <a:chOff x="5464853" y="776766"/>
            <a:chExt cx="804023" cy="698739"/>
          </a:xfrm>
        </p:grpSpPr>
        <p:sp>
          <p:nvSpPr>
            <p:cNvPr id="53" name="Oval 49">
              <a:extLst>
                <a:ext uri="{FF2B5EF4-FFF2-40B4-BE49-F238E27FC236}">
                  <a16:creationId xmlns:a16="http://schemas.microsoft.com/office/drawing/2014/main" id="{DC50B22D-B91A-407E-930D-F5ADE2292D2D}"/>
                </a:ext>
              </a:extLst>
            </p:cNvPr>
            <p:cNvSpPr/>
            <p:nvPr/>
          </p:nvSpPr>
          <p:spPr>
            <a:xfrm>
              <a:off x="5506630" y="776766"/>
              <a:ext cx="720468" cy="698739"/>
            </a:xfrm>
            <a:prstGeom prst="ellips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32AEB8"/>
                </a:solidFill>
              </a:endParaRPr>
            </a:p>
          </p:txBody>
        </p:sp>
        <p:sp>
          <p:nvSpPr>
            <p:cNvPr id="54" name="TextBox 61">
              <a:extLst>
                <a:ext uri="{FF2B5EF4-FFF2-40B4-BE49-F238E27FC236}">
                  <a16:creationId xmlns:a16="http://schemas.microsoft.com/office/drawing/2014/main" id="{0E715F52-5625-4393-9226-058F39015A25}"/>
                </a:ext>
              </a:extLst>
            </p:cNvPr>
            <p:cNvSpPr txBox="1"/>
            <p:nvPr/>
          </p:nvSpPr>
          <p:spPr>
            <a:xfrm>
              <a:off x="5464853" y="790209"/>
              <a:ext cx="804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076" name="Picture 4" descr="ç¸éåç">
            <a:extLst>
              <a:ext uri="{FF2B5EF4-FFF2-40B4-BE49-F238E27FC236}">
                <a16:creationId xmlns:a16="http://schemas.microsoft.com/office/drawing/2014/main" id="{FB3B58EA-E885-490B-94D9-22E0708008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667" b="89833" l="15500" r="87250">
                        <a14:foregroundMark x1="69375" y1="14833" x2="69375" y2="14833"/>
                        <a14:foregroundMark x1="84125" y1="55167" x2="84125" y2="55167"/>
                        <a14:foregroundMark x1="82000" y1="81500" x2="82000" y2="81500"/>
                        <a14:foregroundMark x1="87250" y1="76667" x2="87250" y2="76667"/>
                        <a14:foregroundMark x1="68625" y1="87167" x2="68625" y2="87167"/>
                        <a14:foregroundMark x1="35750" y1="71167" x2="35750" y2="71167"/>
                        <a14:foregroundMark x1="35750" y1="57500" x2="35750" y2="57500"/>
                        <a14:foregroundMark x1="27125" y1="49833" x2="27125" y2="49833"/>
                        <a14:foregroundMark x1="30250" y1="29333" x2="30250" y2="29333"/>
                        <a14:foregroundMark x1="26375" y1="26333" x2="26375" y2="26333"/>
                        <a14:foregroundMark x1="37000" y1="53833" x2="37000" y2="53833"/>
                        <a14:foregroundMark x1="24875" y1="47833" x2="24875" y2="47833"/>
                        <a14:foregroundMark x1="24000" y1="39833" x2="15500" y2="48667"/>
                        <a14:foregroundMark x1="19875" y1="89333" x2="33750" y2="90167"/>
                        <a14:foregroundMark x1="33750" y1="90167" x2="40625" y2="89833"/>
                        <a14:foregroundMark x1="40625" y1="89833" x2="42000" y2="8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20" t="10097" r="8975" b="8732"/>
          <a:stretch/>
        </p:blipFill>
        <p:spPr bwMode="auto">
          <a:xfrm>
            <a:off x="4221979" y="3542395"/>
            <a:ext cx="3585803" cy="287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手繪多邊形: 圖案 23">
            <a:extLst>
              <a:ext uri="{FF2B5EF4-FFF2-40B4-BE49-F238E27FC236}">
                <a16:creationId xmlns:a16="http://schemas.microsoft.com/office/drawing/2014/main" id="{7D382341-1100-459E-9319-404BA91594F0}"/>
              </a:ext>
            </a:extLst>
          </p:cNvPr>
          <p:cNvSpPr/>
          <p:nvPr/>
        </p:nvSpPr>
        <p:spPr>
          <a:xfrm>
            <a:off x="0" y="-10510"/>
            <a:ext cx="12192000" cy="6858000"/>
          </a:xfrm>
          <a:custGeom>
            <a:avLst/>
            <a:gdLst>
              <a:gd name="connsiteX0" fmla="*/ 1371105 w 12192000"/>
              <a:gd name="connsiteY0" fmla="*/ 2868878 h 6858000"/>
              <a:gd name="connsiteX1" fmla="*/ 1371105 w 12192000"/>
              <a:gd name="connsiteY1" fmla="*/ 3814053 h 6858000"/>
              <a:gd name="connsiteX2" fmla="*/ 5285721 w 12192000"/>
              <a:gd name="connsiteY2" fmla="*/ 3814053 h 6858000"/>
              <a:gd name="connsiteX3" fmla="*/ 5285721 w 12192000"/>
              <a:gd name="connsiteY3" fmla="*/ 2868878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371105" y="2868878"/>
                </a:moveTo>
                <a:lnTo>
                  <a:pt x="1371105" y="3814053"/>
                </a:lnTo>
                <a:lnTo>
                  <a:pt x="5285721" y="3814053"/>
                </a:lnTo>
                <a:lnTo>
                  <a:pt x="5285721" y="286887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069AB0AE-0844-4AAB-ACF5-98AF85B93C5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14173" y="1480063"/>
            <a:ext cx="6484746" cy="333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7280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145059" y="2859946"/>
            <a:ext cx="3272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b="1" dirty="0">
                <a:solidFill>
                  <a:srgbClr val="C00000"/>
                </a:solidFill>
              </a:rPr>
              <a:t>Reduce the air and noise pollution</a:t>
            </a:r>
            <a:endParaRPr lang="zh-TW" altLang="zh-TW" sz="2800" b="1" dirty="0">
              <a:solidFill>
                <a:srgbClr val="C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00577" y="1539151"/>
            <a:ext cx="3249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C00000"/>
                </a:solidFill>
              </a:rPr>
              <a:t>Road-smoothing project</a:t>
            </a:r>
            <a:endParaRPr lang="zh-TW" altLang="zh-TW" sz="2800" b="1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021603" y="2732559"/>
            <a:ext cx="3019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C00000"/>
                </a:solidFill>
              </a:rPr>
              <a:t>Provide a</a:t>
            </a:r>
            <a:r>
              <a:rPr lang="zh-TW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TW" sz="2800" b="1" dirty="0">
                <a:solidFill>
                  <a:srgbClr val="C00000"/>
                </a:solidFill>
              </a:rPr>
              <a:t>new </a:t>
            </a:r>
            <a:br>
              <a:rPr lang="en-US" altLang="zh-TW" sz="2800" b="1" dirty="0">
                <a:solidFill>
                  <a:srgbClr val="C00000"/>
                </a:solidFill>
              </a:rPr>
            </a:br>
            <a:r>
              <a:rPr lang="en-US" altLang="zh-TW" sz="2800" b="1" dirty="0">
                <a:solidFill>
                  <a:srgbClr val="C00000"/>
                </a:solidFill>
              </a:rPr>
              <a:t>commuting</a:t>
            </a:r>
            <a:r>
              <a:rPr lang="zh-TW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TW" sz="2800" b="1" dirty="0">
                <a:solidFill>
                  <a:srgbClr val="C00000"/>
                </a:solidFill>
              </a:rPr>
              <a:t>option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FA90F29-06B3-4E09-9FF2-5565DABFD4E7}"/>
              </a:ext>
            </a:extLst>
          </p:cNvPr>
          <p:cNvSpPr txBox="1"/>
          <p:nvPr/>
        </p:nvSpPr>
        <p:spPr>
          <a:xfrm>
            <a:off x="1059543" y="491523"/>
            <a:ext cx="10072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>
                <a:solidFill>
                  <a:schemeClr val="accent6"/>
                </a:solidFill>
              </a:rPr>
              <a:t>Social Impact</a:t>
            </a:r>
            <a:endParaRPr lang="zh-TW" altLang="en-US" sz="4800" b="1" dirty="0">
              <a:solidFill>
                <a:schemeClr val="accent6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EFDC99E-060B-4B72-A803-2A8CCE9710CD}"/>
              </a:ext>
            </a:extLst>
          </p:cNvPr>
          <p:cNvSpPr/>
          <p:nvPr/>
        </p:nvSpPr>
        <p:spPr>
          <a:xfrm>
            <a:off x="0" y="0"/>
            <a:ext cx="12192000" cy="203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BBB293D-748B-4B71-ABDE-05679D5A921C}"/>
              </a:ext>
            </a:extLst>
          </p:cNvPr>
          <p:cNvSpPr/>
          <p:nvPr/>
        </p:nvSpPr>
        <p:spPr>
          <a:xfrm>
            <a:off x="0" y="6444343"/>
            <a:ext cx="12192000" cy="41365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1A2BDA1-1784-466A-B307-5E2B9461A13A}"/>
              </a:ext>
            </a:extLst>
          </p:cNvPr>
          <p:cNvSpPr txBox="1"/>
          <p:nvPr/>
        </p:nvSpPr>
        <p:spPr>
          <a:xfrm>
            <a:off x="1237498" y="1471537"/>
            <a:ext cx="3205195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TW" sz="2800" b="1" dirty="0">
                <a:solidFill>
                  <a:srgbClr val="C00000"/>
                </a:solidFill>
              </a:rPr>
              <a:t>Reduce the number</a:t>
            </a:r>
            <a:br>
              <a:rPr lang="en-US" altLang="zh-TW" sz="2800" b="1" dirty="0">
                <a:solidFill>
                  <a:srgbClr val="C00000"/>
                </a:solidFill>
              </a:rPr>
            </a:br>
            <a:r>
              <a:rPr lang="en-US" altLang="zh-TW" sz="2800" b="1" dirty="0">
                <a:solidFill>
                  <a:srgbClr val="C00000"/>
                </a:solidFill>
              </a:rPr>
              <a:t>of scooters</a:t>
            </a:r>
            <a:endParaRPr lang="zh-TW" altLang="zh-TW" sz="2800" b="1" dirty="0">
              <a:solidFill>
                <a:srgbClr val="C00000"/>
              </a:solidFill>
            </a:endParaRPr>
          </a:p>
        </p:txBody>
      </p:sp>
      <p:grpSp>
        <p:nvGrpSpPr>
          <p:cNvPr id="30" name="群組 29"/>
          <p:cNvGrpSpPr/>
          <p:nvPr/>
        </p:nvGrpSpPr>
        <p:grpSpPr>
          <a:xfrm>
            <a:off x="4409573" y="1642595"/>
            <a:ext cx="804023" cy="698739"/>
            <a:chOff x="5464853" y="776766"/>
            <a:chExt cx="804023" cy="698739"/>
          </a:xfrm>
        </p:grpSpPr>
        <p:sp>
          <p:nvSpPr>
            <p:cNvPr id="31" name="Oval 49">
              <a:extLst>
                <a:ext uri="{FF2B5EF4-FFF2-40B4-BE49-F238E27FC236}">
                  <a16:creationId xmlns:a16="http://schemas.microsoft.com/office/drawing/2014/main" id="{DC50B22D-B91A-407E-930D-F5ADE2292D2D}"/>
                </a:ext>
              </a:extLst>
            </p:cNvPr>
            <p:cNvSpPr/>
            <p:nvPr/>
          </p:nvSpPr>
          <p:spPr>
            <a:xfrm>
              <a:off x="5506630" y="776766"/>
              <a:ext cx="720468" cy="698739"/>
            </a:xfrm>
            <a:prstGeom prst="ellips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32AEB8"/>
                </a:solidFill>
              </a:endParaRPr>
            </a:p>
          </p:txBody>
        </p:sp>
        <p:sp>
          <p:nvSpPr>
            <p:cNvPr id="33" name="TextBox 61">
              <a:extLst>
                <a:ext uri="{FF2B5EF4-FFF2-40B4-BE49-F238E27FC236}">
                  <a16:creationId xmlns:a16="http://schemas.microsoft.com/office/drawing/2014/main" id="{0E715F52-5625-4393-9226-058F39015A25}"/>
                </a:ext>
              </a:extLst>
            </p:cNvPr>
            <p:cNvSpPr txBox="1"/>
            <p:nvPr/>
          </p:nvSpPr>
          <p:spPr>
            <a:xfrm>
              <a:off x="5464853" y="790209"/>
              <a:ext cx="804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4403365" y="2993464"/>
            <a:ext cx="804023" cy="698739"/>
            <a:chOff x="5464853" y="776766"/>
            <a:chExt cx="804023" cy="698739"/>
          </a:xfrm>
        </p:grpSpPr>
        <p:sp>
          <p:nvSpPr>
            <p:cNvPr id="40" name="Oval 49">
              <a:extLst>
                <a:ext uri="{FF2B5EF4-FFF2-40B4-BE49-F238E27FC236}">
                  <a16:creationId xmlns:a16="http://schemas.microsoft.com/office/drawing/2014/main" id="{DC50B22D-B91A-407E-930D-F5ADE2292D2D}"/>
                </a:ext>
              </a:extLst>
            </p:cNvPr>
            <p:cNvSpPr/>
            <p:nvPr/>
          </p:nvSpPr>
          <p:spPr>
            <a:xfrm>
              <a:off x="5506630" y="776766"/>
              <a:ext cx="720468" cy="698739"/>
            </a:xfrm>
            <a:prstGeom prst="ellips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32AEB8"/>
                </a:solidFill>
              </a:endParaRPr>
            </a:p>
          </p:txBody>
        </p:sp>
        <p:sp>
          <p:nvSpPr>
            <p:cNvPr id="42" name="TextBox 61">
              <a:extLst>
                <a:ext uri="{FF2B5EF4-FFF2-40B4-BE49-F238E27FC236}">
                  <a16:creationId xmlns:a16="http://schemas.microsoft.com/office/drawing/2014/main" id="{0E715F52-5625-4393-9226-058F39015A25}"/>
                </a:ext>
              </a:extLst>
            </p:cNvPr>
            <p:cNvSpPr txBox="1"/>
            <p:nvPr/>
          </p:nvSpPr>
          <p:spPr>
            <a:xfrm>
              <a:off x="5464853" y="790209"/>
              <a:ext cx="804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7231840" y="1624794"/>
            <a:ext cx="804023" cy="698739"/>
            <a:chOff x="5464853" y="776766"/>
            <a:chExt cx="804023" cy="698739"/>
          </a:xfrm>
        </p:grpSpPr>
        <p:sp>
          <p:nvSpPr>
            <p:cNvPr id="44" name="Oval 49">
              <a:extLst>
                <a:ext uri="{FF2B5EF4-FFF2-40B4-BE49-F238E27FC236}">
                  <a16:creationId xmlns:a16="http://schemas.microsoft.com/office/drawing/2014/main" id="{DC50B22D-B91A-407E-930D-F5ADE2292D2D}"/>
                </a:ext>
              </a:extLst>
            </p:cNvPr>
            <p:cNvSpPr/>
            <p:nvPr/>
          </p:nvSpPr>
          <p:spPr>
            <a:xfrm>
              <a:off x="5506630" y="776766"/>
              <a:ext cx="720468" cy="698739"/>
            </a:xfrm>
            <a:prstGeom prst="ellips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32AEB8"/>
                </a:solidFill>
              </a:endParaRPr>
            </a:p>
          </p:txBody>
        </p:sp>
        <p:sp>
          <p:nvSpPr>
            <p:cNvPr id="45" name="TextBox 61">
              <a:extLst>
                <a:ext uri="{FF2B5EF4-FFF2-40B4-BE49-F238E27FC236}">
                  <a16:creationId xmlns:a16="http://schemas.microsoft.com/office/drawing/2014/main" id="{0E715F52-5625-4393-9226-058F39015A25}"/>
                </a:ext>
              </a:extLst>
            </p:cNvPr>
            <p:cNvSpPr txBox="1"/>
            <p:nvPr/>
          </p:nvSpPr>
          <p:spPr>
            <a:xfrm>
              <a:off x="5464853" y="790209"/>
              <a:ext cx="804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7248472" y="2868878"/>
            <a:ext cx="804023" cy="698739"/>
            <a:chOff x="5464853" y="776766"/>
            <a:chExt cx="804023" cy="698739"/>
          </a:xfrm>
        </p:grpSpPr>
        <p:sp>
          <p:nvSpPr>
            <p:cNvPr id="53" name="Oval 49">
              <a:extLst>
                <a:ext uri="{FF2B5EF4-FFF2-40B4-BE49-F238E27FC236}">
                  <a16:creationId xmlns:a16="http://schemas.microsoft.com/office/drawing/2014/main" id="{DC50B22D-B91A-407E-930D-F5ADE2292D2D}"/>
                </a:ext>
              </a:extLst>
            </p:cNvPr>
            <p:cNvSpPr/>
            <p:nvPr/>
          </p:nvSpPr>
          <p:spPr>
            <a:xfrm>
              <a:off x="5506630" y="776766"/>
              <a:ext cx="720468" cy="698739"/>
            </a:xfrm>
            <a:prstGeom prst="ellips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32AEB8"/>
                </a:solidFill>
              </a:endParaRPr>
            </a:p>
          </p:txBody>
        </p:sp>
        <p:sp>
          <p:nvSpPr>
            <p:cNvPr id="54" name="TextBox 61">
              <a:extLst>
                <a:ext uri="{FF2B5EF4-FFF2-40B4-BE49-F238E27FC236}">
                  <a16:creationId xmlns:a16="http://schemas.microsoft.com/office/drawing/2014/main" id="{0E715F52-5625-4393-9226-058F39015A25}"/>
                </a:ext>
              </a:extLst>
            </p:cNvPr>
            <p:cNvSpPr txBox="1"/>
            <p:nvPr/>
          </p:nvSpPr>
          <p:spPr>
            <a:xfrm>
              <a:off x="5464853" y="790209"/>
              <a:ext cx="804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076" name="Picture 4" descr="ç¸éåç">
            <a:extLst>
              <a:ext uri="{FF2B5EF4-FFF2-40B4-BE49-F238E27FC236}">
                <a16:creationId xmlns:a16="http://schemas.microsoft.com/office/drawing/2014/main" id="{FB3B58EA-E885-490B-94D9-22E0708008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667" b="89833" l="15500" r="87250">
                        <a14:foregroundMark x1="69375" y1="14833" x2="69375" y2="14833"/>
                        <a14:foregroundMark x1="84125" y1="55167" x2="84125" y2="55167"/>
                        <a14:foregroundMark x1="82000" y1="81500" x2="82000" y2="81500"/>
                        <a14:foregroundMark x1="87250" y1="76667" x2="87250" y2="76667"/>
                        <a14:foregroundMark x1="68625" y1="87167" x2="68625" y2="87167"/>
                        <a14:foregroundMark x1="35750" y1="71167" x2="35750" y2="71167"/>
                        <a14:foregroundMark x1="35750" y1="57500" x2="35750" y2="57500"/>
                        <a14:foregroundMark x1="27125" y1="49833" x2="27125" y2="49833"/>
                        <a14:foregroundMark x1="30250" y1="29333" x2="30250" y2="29333"/>
                        <a14:foregroundMark x1="26375" y1="26333" x2="26375" y2="26333"/>
                        <a14:foregroundMark x1="37000" y1="53833" x2="37000" y2="53833"/>
                        <a14:foregroundMark x1="24875" y1="47833" x2="24875" y2="47833"/>
                        <a14:foregroundMark x1="24000" y1="39833" x2="15500" y2="48667"/>
                        <a14:foregroundMark x1="19875" y1="89333" x2="33750" y2="90167"/>
                        <a14:foregroundMark x1="33750" y1="90167" x2="40625" y2="89833"/>
                        <a14:foregroundMark x1="40625" y1="89833" x2="42000" y2="8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20" t="10097" r="8975" b="8732"/>
          <a:stretch/>
        </p:blipFill>
        <p:spPr bwMode="auto">
          <a:xfrm>
            <a:off x="4221979" y="3542395"/>
            <a:ext cx="3585803" cy="287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手繪多邊形 23">
            <a:extLst>
              <a:ext uri="{FF2B5EF4-FFF2-40B4-BE49-F238E27FC236}">
                <a16:creationId xmlns:a16="http://schemas.microsoft.com/office/drawing/2014/main" id="{46343A63-4842-4146-A1C1-AA2ED3B04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126357 w 12192000"/>
              <a:gd name="connsiteY0" fmla="*/ 1471537 h 6858000"/>
              <a:gd name="connsiteX1" fmla="*/ 7126357 w 12192000"/>
              <a:gd name="connsiteY1" fmla="*/ 2574235 h 6858000"/>
              <a:gd name="connsiteX2" fmla="*/ 10783957 w 12192000"/>
              <a:gd name="connsiteY2" fmla="*/ 2574235 h 6858000"/>
              <a:gd name="connsiteX3" fmla="*/ 10783957 w 12192000"/>
              <a:gd name="connsiteY3" fmla="*/ 14715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126357" y="1471537"/>
                </a:moveTo>
                <a:lnTo>
                  <a:pt x="7126357" y="2574235"/>
                </a:lnTo>
                <a:lnTo>
                  <a:pt x="10783957" y="2574235"/>
                </a:lnTo>
                <a:lnTo>
                  <a:pt x="10783957" y="147153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989833FD-2220-4DCC-9784-60AA55FD6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91" y="1522945"/>
            <a:ext cx="4889473" cy="344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63998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145059" y="2859946"/>
            <a:ext cx="3272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b="1" dirty="0">
                <a:solidFill>
                  <a:srgbClr val="C00000"/>
                </a:solidFill>
              </a:rPr>
              <a:t>Reduce the air and noise pollution</a:t>
            </a:r>
            <a:endParaRPr lang="zh-TW" altLang="zh-TW" sz="2800" b="1" dirty="0">
              <a:solidFill>
                <a:srgbClr val="C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00577" y="1539151"/>
            <a:ext cx="3249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C00000"/>
                </a:solidFill>
              </a:rPr>
              <a:t>Road-smoothing project</a:t>
            </a:r>
            <a:endParaRPr lang="zh-TW" altLang="zh-TW" sz="2800" b="1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021603" y="2732559"/>
            <a:ext cx="3019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C00000"/>
                </a:solidFill>
              </a:rPr>
              <a:t>Provide a</a:t>
            </a:r>
            <a:r>
              <a:rPr lang="zh-TW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TW" sz="2800" b="1" dirty="0">
                <a:solidFill>
                  <a:srgbClr val="C00000"/>
                </a:solidFill>
              </a:rPr>
              <a:t>new </a:t>
            </a:r>
            <a:br>
              <a:rPr lang="en-US" altLang="zh-TW" sz="2800" b="1" dirty="0">
                <a:solidFill>
                  <a:srgbClr val="C00000"/>
                </a:solidFill>
              </a:rPr>
            </a:br>
            <a:r>
              <a:rPr lang="en-US" altLang="zh-TW" sz="2800" b="1" dirty="0">
                <a:solidFill>
                  <a:srgbClr val="C00000"/>
                </a:solidFill>
              </a:rPr>
              <a:t>commuting</a:t>
            </a:r>
            <a:r>
              <a:rPr lang="zh-TW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TW" sz="2800" b="1" dirty="0">
                <a:solidFill>
                  <a:srgbClr val="C00000"/>
                </a:solidFill>
              </a:rPr>
              <a:t>option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FA90F29-06B3-4E09-9FF2-5565DABFD4E7}"/>
              </a:ext>
            </a:extLst>
          </p:cNvPr>
          <p:cNvSpPr txBox="1"/>
          <p:nvPr/>
        </p:nvSpPr>
        <p:spPr>
          <a:xfrm>
            <a:off x="1059543" y="491523"/>
            <a:ext cx="10072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>
                <a:solidFill>
                  <a:schemeClr val="accent6"/>
                </a:solidFill>
              </a:rPr>
              <a:t>Social Impact</a:t>
            </a:r>
            <a:endParaRPr lang="zh-TW" altLang="en-US" sz="4800" b="1" dirty="0">
              <a:solidFill>
                <a:schemeClr val="accent6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EFDC99E-060B-4B72-A803-2A8CCE9710CD}"/>
              </a:ext>
            </a:extLst>
          </p:cNvPr>
          <p:cNvSpPr/>
          <p:nvPr/>
        </p:nvSpPr>
        <p:spPr>
          <a:xfrm>
            <a:off x="0" y="0"/>
            <a:ext cx="12192000" cy="203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BBB293D-748B-4B71-ABDE-05679D5A921C}"/>
              </a:ext>
            </a:extLst>
          </p:cNvPr>
          <p:cNvSpPr/>
          <p:nvPr/>
        </p:nvSpPr>
        <p:spPr>
          <a:xfrm>
            <a:off x="0" y="6444343"/>
            <a:ext cx="12192000" cy="41365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1A2BDA1-1784-466A-B307-5E2B9461A13A}"/>
              </a:ext>
            </a:extLst>
          </p:cNvPr>
          <p:cNvSpPr txBox="1"/>
          <p:nvPr/>
        </p:nvSpPr>
        <p:spPr>
          <a:xfrm>
            <a:off x="1237498" y="1471537"/>
            <a:ext cx="3205195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TW" sz="2800" b="1" dirty="0">
                <a:solidFill>
                  <a:srgbClr val="C00000"/>
                </a:solidFill>
              </a:rPr>
              <a:t>Reduce the number</a:t>
            </a:r>
            <a:br>
              <a:rPr lang="en-US" altLang="zh-TW" sz="2800" b="1" dirty="0">
                <a:solidFill>
                  <a:srgbClr val="C00000"/>
                </a:solidFill>
              </a:rPr>
            </a:br>
            <a:r>
              <a:rPr lang="en-US" altLang="zh-TW" sz="2800" b="1" dirty="0">
                <a:solidFill>
                  <a:srgbClr val="C00000"/>
                </a:solidFill>
              </a:rPr>
              <a:t>of scooters</a:t>
            </a:r>
            <a:endParaRPr lang="zh-TW" altLang="zh-TW" sz="2800" b="1" dirty="0">
              <a:solidFill>
                <a:srgbClr val="C00000"/>
              </a:solidFill>
            </a:endParaRPr>
          </a:p>
        </p:txBody>
      </p:sp>
      <p:grpSp>
        <p:nvGrpSpPr>
          <p:cNvPr id="30" name="群組 29"/>
          <p:cNvGrpSpPr/>
          <p:nvPr/>
        </p:nvGrpSpPr>
        <p:grpSpPr>
          <a:xfrm>
            <a:off x="4409573" y="1642595"/>
            <a:ext cx="804023" cy="698739"/>
            <a:chOff x="5464853" y="776766"/>
            <a:chExt cx="804023" cy="698739"/>
          </a:xfrm>
        </p:grpSpPr>
        <p:sp>
          <p:nvSpPr>
            <p:cNvPr id="31" name="Oval 49">
              <a:extLst>
                <a:ext uri="{FF2B5EF4-FFF2-40B4-BE49-F238E27FC236}">
                  <a16:creationId xmlns:a16="http://schemas.microsoft.com/office/drawing/2014/main" id="{DC50B22D-B91A-407E-930D-F5ADE2292D2D}"/>
                </a:ext>
              </a:extLst>
            </p:cNvPr>
            <p:cNvSpPr/>
            <p:nvPr/>
          </p:nvSpPr>
          <p:spPr>
            <a:xfrm>
              <a:off x="5506630" y="776766"/>
              <a:ext cx="720468" cy="698739"/>
            </a:xfrm>
            <a:prstGeom prst="ellips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32AEB8"/>
                </a:solidFill>
              </a:endParaRPr>
            </a:p>
          </p:txBody>
        </p:sp>
        <p:sp>
          <p:nvSpPr>
            <p:cNvPr id="33" name="TextBox 61">
              <a:extLst>
                <a:ext uri="{FF2B5EF4-FFF2-40B4-BE49-F238E27FC236}">
                  <a16:creationId xmlns:a16="http://schemas.microsoft.com/office/drawing/2014/main" id="{0E715F52-5625-4393-9226-058F39015A25}"/>
                </a:ext>
              </a:extLst>
            </p:cNvPr>
            <p:cNvSpPr txBox="1"/>
            <p:nvPr/>
          </p:nvSpPr>
          <p:spPr>
            <a:xfrm>
              <a:off x="5464853" y="790209"/>
              <a:ext cx="804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4403365" y="2993464"/>
            <a:ext cx="804023" cy="698739"/>
            <a:chOff x="5464853" y="776766"/>
            <a:chExt cx="804023" cy="698739"/>
          </a:xfrm>
        </p:grpSpPr>
        <p:sp>
          <p:nvSpPr>
            <p:cNvPr id="40" name="Oval 49">
              <a:extLst>
                <a:ext uri="{FF2B5EF4-FFF2-40B4-BE49-F238E27FC236}">
                  <a16:creationId xmlns:a16="http://schemas.microsoft.com/office/drawing/2014/main" id="{DC50B22D-B91A-407E-930D-F5ADE2292D2D}"/>
                </a:ext>
              </a:extLst>
            </p:cNvPr>
            <p:cNvSpPr/>
            <p:nvPr/>
          </p:nvSpPr>
          <p:spPr>
            <a:xfrm>
              <a:off x="5506630" y="776766"/>
              <a:ext cx="720468" cy="698739"/>
            </a:xfrm>
            <a:prstGeom prst="ellips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32AEB8"/>
                </a:solidFill>
              </a:endParaRPr>
            </a:p>
          </p:txBody>
        </p:sp>
        <p:sp>
          <p:nvSpPr>
            <p:cNvPr id="42" name="TextBox 61">
              <a:extLst>
                <a:ext uri="{FF2B5EF4-FFF2-40B4-BE49-F238E27FC236}">
                  <a16:creationId xmlns:a16="http://schemas.microsoft.com/office/drawing/2014/main" id="{0E715F52-5625-4393-9226-058F39015A25}"/>
                </a:ext>
              </a:extLst>
            </p:cNvPr>
            <p:cNvSpPr txBox="1"/>
            <p:nvPr/>
          </p:nvSpPr>
          <p:spPr>
            <a:xfrm>
              <a:off x="5464853" y="790209"/>
              <a:ext cx="804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7231840" y="1624794"/>
            <a:ext cx="804023" cy="698739"/>
            <a:chOff x="5464853" y="776766"/>
            <a:chExt cx="804023" cy="698739"/>
          </a:xfrm>
        </p:grpSpPr>
        <p:sp>
          <p:nvSpPr>
            <p:cNvPr id="44" name="Oval 49">
              <a:extLst>
                <a:ext uri="{FF2B5EF4-FFF2-40B4-BE49-F238E27FC236}">
                  <a16:creationId xmlns:a16="http://schemas.microsoft.com/office/drawing/2014/main" id="{DC50B22D-B91A-407E-930D-F5ADE2292D2D}"/>
                </a:ext>
              </a:extLst>
            </p:cNvPr>
            <p:cNvSpPr/>
            <p:nvPr/>
          </p:nvSpPr>
          <p:spPr>
            <a:xfrm>
              <a:off x="5506630" y="776766"/>
              <a:ext cx="720468" cy="698739"/>
            </a:xfrm>
            <a:prstGeom prst="ellips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32AEB8"/>
                </a:solidFill>
              </a:endParaRPr>
            </a:p>
          </p:txBody>
        </p:sp>
        <p:sp>
          <p:nvSpPr>
            <p:cNvPr id="45" name="TextBox 61">
              <a:extLst>
                <a:ext uri="{FF2B5EF4-FFF2-40B4-BE49-F238E27FC236}">
                  <a16:creationId xmlns:a16="http://schemas.microsoft.com/office/drawing/2014/main" id="{0E715F52-5625-4393-9226-058F39015A25}"/>
                </a:ext>
              </a:extLst>
            </p:cNvPr>
            <p:cNvSpPr txBox="1"/>
            <p:nvPr/>
          </p:nvSpPr>
          <p:spPr>
            <a:xfrm>
              <a:off x="5464853" y="790209"/>
              <a:ext cx="804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7248472" y="2868878"/>
            <a:ext cx="804023" cy="698739"/>
            <a:chOff x="5464853" y="776766"/>
            <a:chExt cx="804023" cy="698739"/>
          </a:xfrm>
        </p:grpSpPr>
        <p:sp>
          <p:nvSpPr>
            <p:cNvPr id="53" name="Oval 49">
              <a:extLst>
                <a:ext uri="{FF2B5EF4-FFF2-40B4-BE49-F238E27FC236}">
                  <a16:creationId xmlns:a16="http://schemas.microsoft.com/office/drawing/2014/main" id="{DC50B22D-B91A-407E-930D-F5ADE2292D2D}"/>
                </a:ext>
              </a:extLst>
            </p:cNvPr>
            <p:cNvSpPr/>
            <p:nvPr/>
          </p:nvSpPr>
          <p:spPr>
            <a:xfrm>
              <a:off x="5506630" y="776766"/>
              <a:ext cx="720468" cy="698739"/>
            </a:xfrm>
            <a:prstGeom prst="ellips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32AEB8"/>
                </a:solidFill>
              </a:endParaRPr>
            </a:p>
          </p:txBody>
        </p:sp>
        <p:sp>
          <p:nvSpPr>
            <p:cNvPr id="54" name="TextBox 61">
              <a:extLst>
                <a:ext uri="{FF2B5EF4-FFF2-40B4-BE49-F238E27FC236}">
                  <a16:creationId xmlns:a16="http://schemas.microsoft.com/office/drawing/2014/main" id="{0E715F52-5625-4393-9226-058F39015A25}"/>
                </a:ext>
              </a:extLst>
            </p:cNvPr>
            <p:cNvSpPr txBox="1"/>
            <p:nvPr/>
          </p:nvSpPr>
          <p:spPr>
            <a:xfrm>
              <a:off x="5464853" y="790209"/>
              <a:ext cx="8040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076" name="Picture 4" descr="ç¸éåç">
            <a:extLst>
              <a:ext uri="{FF2B5EF4-FFF2-40B4-BE49-F238E27FC236}">
                <a16:creationId xmlns:a16="http://schemas.microsoft.com/office/drawing/2014/main" id="{FB3B58EA-E885-490B-94D9-22E0708008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667" b="89833" l="15500" r="87250">
                        <a14:foregroundMark x1="69375" y1="14833" x2="69375" y2="14833"/>
                        <a14:foregroundMark x1="84125" y1="55167" x2="84125" y2="55167"/>
                        <a14:foregroundMark x1="82000" y1="81500" x2="82000" y2="81500"/>
                        <a14:foregroundMark x1="87250" y1="76667" x2="87250" y2="76667"/>
                        <a14:foregroundMark x1="68625" y1="87167" x2="68625" y2="87167"/>
                        <a14:foregroundMark x1="35750" y1="71167" x2="35750" y2="71167"/>
                        <a14:foregroundMark x1="35750" y1="57500" x2="35750" y2="57500"/>
                        <a14:foregroundMark x1="27125" y1="49833" x2="27125" y2="49833"/>
                        <a14:foregroundMark x1="30250" y1="29333" x2="30250" y2="29333"/>
                        <a14:foregroundMark x1="26375" y1="26333" x2="26375" y2="26333"/>
                        <a14:foregroundMark x1="37000" y1="53833" x2="37000" y2="53833"/>
                        <a14:foregroundMark x1="24875" y1="47833" x2="24875" y2="47833"/>
                        <a14:foregroundMark x1="24000" y1="39833" x2="15500" y2="48667"/>
                        <a14:foregroundMark x1="19875" y1="89333" x2="33750" y2="90167"/>
                        <a14:foregroundMark x1="33750" y1="90167" x2="40625" y2="89833"/>
                        <a14:foregroundMark x1="40625" y1="89833" x2="42000" y2="8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20" t="10097" r="8975" b="8732"/>
          <a:stretch/>
        </p:blipFill>
        <p:spPr bwMode="auto">
          <a:xfrm>
            <a:off x="4221979" y="3542395"/>
            <a:ext cx="3585803" cy="287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手繪多邊形 23">
            <a:extLst>
              <a:ext uri="{FF2B5EF4-FFF2-40B4-BE49-F238E27FC236}">
                <a16:creationId xmlns:a16="http://schemas.microsoft.com/office/drawing/2014/main" id="{EBCECC93-992E-4AD7-879B-49ED115391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211546 w 12192000"/>
              <a:gd name="connsiteY0" fmla="*/ 2666898 h 6858000"/>
              <a:gd name="connsiteX1" fmla="*/ 7211546 w 12192000"/>
              <a:gd name="connsiteY1" fmla="*/ 3769596 h 6858000"/>
              <a:gd name="connsiteX2" fmla="*/ 11004412 w 12192000"/>
              <a:gd name="connsiteY2" fmla="*/ 3769596 h 6858000"/>
              <a:gd name="connsiteX3" fmla="*/ 11004412 w 12192000"/>
              <a:gd name="connsiteY3" fmla="*/ 2666898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11546" y="2666898"/>
                </a:moveTo>
                <a:lnTo>
                  <a:pt x="7211546" y="3769596"/>
                </a:lnTo>
                <a:lnTo>
                  <a:pt x="11004412" y="3769596"/>
                </a:lnTo>
                <a:lnTo>
                  <a:pt x="11004412" y="266689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69CCFD45-F6B3-4B06-A316-CD163CBC6889}"/>
              </a:ext>
            </a:extLst>
          </p:cNvPr>
          <p:cNvGrpSpPr/>
          <p:nvPr/>
        </p:nvGrpSpPr>
        <p:grpSpPr>
          <a:xfrm>
            <a:off x="594743" y="1482825"/>
            <a:ext cx="6032031" cy="4142608"/>
            <a:chOff x="761255" y="1471537"/>
            <a:chExt cx="6032031" cy="4142608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0006ECC-1FC9-42D6-BDBD-CADF181737C5}"/>
                </a:ext>
              </a:extLst>
            </p:cNvPr>
            <p:cNvSpPr/>
            <p:nvPr/>
          </p:nvSpPr>
          <p:spPr>
            <a:xfrm>
              <a:off x="761255" y="1471537"/>
              <a:ext cx="6032031" cy="4142608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0" name="圖片 59" descr="ãtransportation icon pngãçåçæå°çµæ">
              <a:extLst>
                <a:ext uri="{FF2B5EF4-FFF2-40B4-BE49-F238E27FC236}">
                  <a16:creationId xmlns:a16="http://schemas.microsoft.com/office/drawing/2014/main" id="{B188DC32-CEB8-4DB7-AFFB-4790958F8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914" y="3928243"/>
              <a:ext cx="1428119" cy="1374127"/>
            </a:xfrm>
            <a:custGeom>
              <a:avLst/>
              <a:gdLst>
                <a:gd name="connsiteX0" fmla="*/ 0 w 1428119"/>
                <a:gd name="connsiteY0" fmla="*/ 0 h 1374127"/>
                <a:gd name="connsiteX1" fmla="*/ 1428119 w 1428119"/>
                <a:gd name="connsiteY1" fmla="*/ 0 h 1374127"/>
                <a:gd name="connsiteX2" fmla="*/ 1428119 w 1428119"/>
                <a:gd name="connsiteY2" fmla="*/ 1374127 h 1374127"/>
                <a:gd name="connsiteX3" fmla="*/ 0 w 1428119"/>
                <a:gd name="connsiteY3" fmla="*/ 1374127 h 137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119" h="1374127">
                  <a:moveTo>
                    <a:pt x="0" y="0"/>
                  </a:moveTo>
                  <a:lnTo>
                    <a:pt x="1428119" y="0"/>
                  </a:lnTo>
                  <a:lnTo>
                    <a:pt x="1428119" y="1374127"/>
                  </a:lnTo>
                  <a:lnTo>
                    <a:pt x="0" y="1374127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圖片 60" descr="ãtransportation icon pngãçåçæå°çµæ">
              <a:extLst>
                <a:ext uri="{FF2B5EF4-FFF2-40B4-BE49-F238E27FC236}">
                  <a16:creationId xmlns:a16="http://schemas.microsoft.com/office/drawing/2014/main" id="{082821B9-69F5-45EB-BBC2-E25054459A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6427" y="3827757"/>
              <a:ext cx="1810381" cy="1450285"/>
            </a:xfrm>
            <a:custGeom>
              <a:avLst/>
              <a:gdLst>
                <a:gd name="connsiteX0" fmla="*/ 0 w 1810381"/>
                <a:gd name="connsiteY0" fmla="*/ 0 h 1450285"/>
                <a:gd name="connsiteX1" fmla="*/ 1810381 w 1810381"/>
                <a:gd name="connsiteY1" fmla="*/ 0 h 1450285"/>
                <a:gd name="connsiteX2" fmla="*/ 1810381 w 1810381"/>
                <a:gd name="connsiteY2" fmla="*/ 1450285 h 1450285"/>
                <a:gd name="connsiteX3" fmla="*/ 0 w 1810381"/>
                <a:gd name="connsiteY3" fmla="*/ 1450285 h 1450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381" h="1450285">
                  <a:moveTo>
                    <a:pt x="0" y="0"/>
                  </a:moveTo>
                  <a:lnTo>
                    <a:pt x="1810381" y="0"/>
                  </a:lnTo>
                  <a:lnTo>
                    <a:pt x="1810381" y="1450285"/>
                  </a:lnTo>
                  <a:lnTo>
                    <a:pt x="0" y="1450285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圖片 61" descr="ãtransportation icon pngãçåçæå°çµæ">
              <a:extLst>
                <a:ext uri="{FF2B5EF4-FFF2-40B4-BE49-F238E27FC236}">
                  <a16:creationId xmlns:a16="http://schemas.microsoft.com/office/drawing/2014/main" id="{0F473D5E-22CF-4BD9-BEBC-0B26DC66A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6403" y="1850071"/>
              <a:ext cx="1669774" cy="1313791"/>
            </a:xfrm>
            <a:custGeom>
              <a:avLst/>
              <a:gdLst>
                <a:gd name="connsiteX0" fmla="*/ 0 w 1669774"/>
                <a:gd name="connsiteY0" fmla="*/ 0 h 1313791"/>
                <a:gd name="connsiteX1" fmla="*/ 1669774 w 1669774"/>
                <a:gd name="connsiteY1" fmla="*/ 0 h 1313791"/>
                <a:gd name="connsiteX2" fmla="*/ 1669774 w 1669774"/>
                <a:gd name="connsiteY2" fmla="*/ 1313791 h 1313791"/>
                <a:gd name="connsiteX3" fmla="*/ 0 w 1669774"/>
                <a:gd name="connsiteY3" fmla="*/ 1313791 h 131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774" h="1313791">
                  <a:moveTo>
                    <a:pt x="0" y="0"/>
                  </a:moveTo>
                  <a:lnTo>
                    <a:pt x="1669774" y="0"/>
                  </a:lnTo>
                  <a:lnTo>
                    <a:pt x="1669774" y="1313791"/>
                  </a:lnTo>
                  <a:lnTo>
                    <a:pt x="0" y="1313791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圖片 62" descr="ãtransportation icon pngãçåçæå°çµæ">
              <a:extLst>
                <a:ext uri="{FF2B5EF4-FFF2-40B4-BE49-F238E27FC236}">
                  <a16:creationId xmlns:a16="http://schemas.microsoft.com/office/drawing/2014/main" id="{C555759E-43F5-4E54-9C15-B4DB572E8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102" y="1793434"/>
              <a:ext cx="1903146" cy="1450285"/>
            </a:xfrm>
            <a:custGeom>
              <a:avLst/>
              <a:gdLst>
                <a:gd name="connsiteX0" fmla="*/ 0 w 1903146"/>
                <a:gd name="connsiteY0" fmla="*/ 0 h 1450285"/>
                <a:gd name="connsiteX1" fmla="*/ 1903146 w 1903146"/>
                <a:gd name="connsiteY1" fmla="*/ 0 h 1450285"/>
                <a:gd name="connsiteX2" fmla="*/ 1903146 w 1903146"/>
                <a:gd name="connsiteY2" fmla="*/ 1450285 h 1450285"/>
                <a:gd name="connsiteX3" fmla="*/ 0 w 1903146"/>
                <a:gd name="connsiteY3" fmla="*/ 1450285 h 1450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3146" h="1450285">
                  <a:moveTo>
                    <a:pt x="0" y="0"/>
                  </a:moveTo>
                  <a:lnTo>
                    <a:pt x="1903146" y="0"/>
                  </a:lnTo>
                  <a:lnTo>
                    <a:pt x="1903146" y="1450285"/>
                  </a:lnTo>
                  <a:lnTo>
                    <a:pt x="0" y="1450285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2">
              <a:extLst>
                <a:ext uri="{FF2B5EF4-FFF2-40B4-BE49-F238E27FC236}">
                  <a16:creationId xmlns:a16="http://schemas.microsoft.com/office/drawing/2014/main" id="{F7A6E304-036E-4F6E-9913-572693CA2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783" b="92935" l="8400" r="90000">
                          <a14:foregroundMark x1="25200" y1="72826" x2="16200" y2="89402"/>
                          <a14:foregroundMark x1="11800" y1="92663" x2="40000" y2="92935"/>
                          <a14:foregroundMark x1="40000" y1="92935" x2="88800" y2="92120"/>
                          <a14:foregroundMark x1="70800" y1="72554" x2="86600" y2="78261"/>
                          <a14:foregroundMark x1="54400" y1="61957" x2="87400" y2="48913"/>
                          <a14:foregroundMark x1="63600" y1="54348" x2="76000" y2="52989"/>
                          <a14:foregroundMark x1="63800" y1="60326" x2="78400" y2="60598"/>
                          <a14:foregroundMark x1="35400" y1="9783" x2="38800" y2="10326"/>
                          <a14:foregroundMark x1="15000" y1="55707" x2="31600" y2="32609"/>
                          <a14:foregroundMark x1="31200" y1="21739" x2="34200" y2="25815"/>
                          <a14:foregroundMark x1="14200" y1="72011" x2="14200" y2="72011"/>
                          <a14:foregroundMark x1="8600" y1="66848" x2="8400" y2="70924"/>
                          <a14:foregroundMark x1="14400" y1="72283" x2="14600" y2="81522"/>
                          <a14:foregroundMark x1="73800" y1="56793" x2="75600" y2="57609"/>
                          <a14:foregroundMark x1="81000" y1="70924" x2="87800" y2="72554"/>
                          <a14:foregroundMark x1="86600" y1="74457" x2="86600" y2="817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99419" y="2359114"/>
              <a:ext cx="2513559" cy="18499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8766225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E59A8C41-2CBE-4232-B74D-0DAB26D01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13746D4-DAAC-466E-B137-A697BA859E7E}"/>
              </a:ext>
            </a:extLst>
          </p:cNvPr>
          <p:cNvSpPr/>
          <p:nvPr/>
        </p:nvSpPr>
        <p:spPr>
          <a:xfrm>
            <a:off x="0" y="2524125"/>
            <a:ext cx="12192000" cy="1809750"/>
          </a:xfrm>
          <a:prstGeom prst="rect">
            <a:avLst/>
          </a:prstGeom>
          <a:solidFill>
            <a:schemeClr val="accent6">
              <a:lumMod val="60000"/>
              <a:lumOff val="4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b="1" dirty="0">
                <a:solidFill>
                  <a:srgbClr val="002060"/>
                </a:solidFill>
              </a:rPr>
              <a:t>Recommendation</a:t>
            </a:r>
            <a:endParaRPr lang="zh-TW" altLang="en-US" sz="7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923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CFAB58CE-AE58-469A-933D-9F03BC15106F}"/>
              </a:ext>
            </a:extLst>
          </p:cNvPr>
          <p:cNvSpPr/>
          <p:nvPr/>
        </p:nvSpPr>
        <p:spPr>
          <a:xfrm>
            <a:off x="87795" y="89452"/>
            <a:ext cx="12016409" cy="6659218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01917E-300E-4216-8C00-6A8735FB7934}"/>
              </a:ext>
            </a:extLst>
          </p:cNvPr>
          <p:cNvGrpSpPr/>
          <p:nvPr/>
        </p:nvGrpSpPr>
        <p:grpSpPr>
          <a:xfrm>
            <a:off x="385318" y="702252"/>
            <a:ext cx="11421364" cy="2473236"/>
            <a:chOff x="383288" y="1952709"/>
            <a:chExt cx="11421364" cy="2473236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D1F24C90-FDCD-4143-A89A-1B5EBD085452}"/>
                </a:ext>
              </a:extLst>
            </p:cNvPr>
            <p:cNvSpPr txBox="1"/>
            <p:nvPr/>
          </p:nvSpPr>
          <p:spPr>
            <a:xfrm>
              <a:off x="3234443" y="2650718"/>
              <a:ext cx="8570209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3200" b="1" dirty="0">
                  <a:solidFill>
                    <a:schemeClr val="accent1">
                      <a:lumMod val="75000"/>
                    </a:schemeClr>
                  </a:solidFill>
                </a:rPr>
                <a:t>Cooperate with Gogoro (Taiwan electric scooter manufacturer) for the longer battery life. </a:t>
              </a:r>
            </a:p>
          </p:txBody>
        </p:sp>
        <p:pic>
          <p:nvPicPr>
            <p:cNvPr id="4106" name="Picture 10" descr="ãcooperationãçåçæå°çµæ">
              <a:extLst>
                <a:ext uri="{FF2B5EF4-FFF2-40B4-BE49-F238E27FC236}">
                  <a16:creationId xmlns:a16="http://schemas.microsoft.com/office/drawing/2014/main" id="{C09E7027-812D-43B2-ABC6-AF9B4E2712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83288" y="1952709"/>
              <a:ext cx="2553632" cy="2473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AFFC5B0-3B9A-443F-B362-FD9D9E8D55AA}"/>
              </a:ext>
            </a:extLst>
          </p:cNvPr>
          <p:cNvGrpSpPr/>
          <p:nvPr/>
        </p:nvGrpSpPr>
        <p:grpSpPr>
          <a:xfrm>
            <a:off x="534078" y="3879728"/>
            <a:ext cx="11123841" cy="2171778"/>
            <a:chOff x="588475" y="684700"/>
            <a:chExt cx="11123841" cy="2171778"/>
          </a:xfrm>
        </p:grpSpPr>
        <p:pic>
          <p:nvPicPr>
            <p:cNvPr id="13" name="Picture 8" descr="ãpublic speakingãçåçæå°çµæ">
              <a:extLst>
                <a:ext uri="{FF2B5EF4-FFF2-40B4-BE49-F238E27FC236}">
                  <a16:creationId xmlns:a16="http://schemas.microsoft.com/office/drawing/2014/main" id="{9EA393DC-9098-4EA7-998D-F54F3F91D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3455" y="684700"/>
              <a:ext cx="3268861" cy="2171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2DBF0B71-4B2C-4EB5-ACF9-39D473BC5C74}"/>
                </a:ext>
              </a:extLst>
            </p:cNvPr>
            <p:cNvSpPr txBox="1"/>
            <p:nvPr/>
          </p:nvSpPr>
          <p:spPr>
            <a:xfrm>
              <a:off x="588475" y="1231980"/>
              <a:ext cx="7770648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3200" b="1" dirty="0">
                  <a:solidFill>
                    <a:schemeClr val="accent1">
                      <a:lumMod val="75000"/>
                    </a:schemeClr>
                  </a:solidFill>
                </a:rPr>
                <a:t>Lobbying the government to lead the rise of </a:t>
              </a:r>
              <a:br>
                <a:rPr lang="en-US" altLang="zh-TW" sz="3200" b="1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altLang="zh-TW" sz="3200" b="1" dirty="0">
                  <a:solidFill>
                    <a:schemeClr val="accent1">
                      <a:lumMod val="75000"/>
                    </a:schemeClr>
                  </a:solidFill>
                </a:rPr>
                <a:t>going green. </a:t>
              </a:r>
              <a:endParaRPr lang="zh-TW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194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4400B92-7D50-4390-ACAC-39FB55CD701E}"/>
              </a:ext>
            </a:extLst>
          </p:cNvPr>
          <p:cNvSpPr/>
          <p:nvPr/>
        </p:nvSpPr>
        <p:spPr>
          <a:xfrm>
            <a:off x="2418806" y="319783"/>
            <a:ext cx="7354388" cy="1789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800" b="1" dirty="0">
                <a:solidFill>
                  <a:schemeClr val="accent1">
                    <a:lumMod val="50000"/>
                  </a:schemeClr>
                </a:solidFill>
              </a:rPr>
              <a:t>Resources</a:t>
            </a:r>
            <a:endParaRPr lang="zh-TW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E4924A2A-A456-458F-B80B-F2B091046A8F}"/>
              </a:ext>
            </a:extLst>
          </p:cNvPr>
          <p:cNvSpPr/>
          <p:nvPr/>
        </p:nvSpPr>
        <p:spPr>
          <a:xfrm>
            <a:off x="434338" y="2826991"/>
            <a:ext cx="4598671" cy="3419202"/>
          </a:xfrm>
          <a:prstGeom prst="wedgeRoundRectCallout">
            <a:avLst>
              <a:gd name="adj1" fmla="val 57517"/>
              <a:gd name="adj2" fmla="val -74559"/>
              <a:gd name="adj3" fmla="val 16667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ç¸éåç">
            <a:extLst>
              <a:ext uri="{FF2B5EF4-FFF2-40B4-BE49-F238E27FC236}">
                <a16:creationId xmlns:a16="http://schemas.microsoft.com/office/drawing/2014/main" id="{B1717D1C-1D12-4415-A38E-EF1E58A0F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85" y="3598816"/>
            <a:ext cx="2684375" cy="250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41D4B06-3F8A-47B2-B517-DE36B26133DE}"/>
              </a:ext>
            </a:extLst>
          </p:cNvPr>
          <p:cNvSpPr txBox="1"/>
          <p:nvPr/>
        </p:nvSpPr>
        <p:spPr>
          <a:xfrm>
            <a:off x="927733" y="2890930"/>
            <a:ext cx="3611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chemeClr val="accent2">
                    <a:lumMod val="75000"/>
                  </a:schemeClr>
                </a:solidFill>
              </a:rPr>
              <a:t>Internet</a:t>
            </a:r>
            <a:endParaRPr lang="zh-TW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40422801-75E1-46A0-B9DB-62C82053DD2D}"/>
              </a:ext>
            </a:extLst>
          </p:cNvPr>
          <p:cNvSpPr/>
          <p:nvPr/>
        </p:nvSpPr>
        <p:spPr>
          <a:xfrm>
            <a:off x="7158992" y="2826991"/>
            <a:ext cx="4434840" cy="3419202"/>
          </a:xfrm>
          <a:prstGeom prst="wedgeRoundRectCallout">
            <a:avLst>
              <a:gd name="adj1" fmla="val -55627"/>
              <a:gd name="adj2" fmla="val -74893"/>
              <a:gd name="adj3" fmla="val 16667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52FA536-11C6-4225-8CC3-7D54F6E91BF3}"/>
              </a:ext>
            </a:extLst>
          </p:cNvPr>
          <p:cNvSpPr txBox="1"/>
          <p:nvPr/>
        </p:nvSpPr>
        <p:spPr>
          <a:xfrm>
            <a:off x="7570472" y="2890930"/>
            <a:ext cx="3611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chemeClr val="accent2">
                    <a:lumMod val="75000"/>
                  </a:schemeClr>
                </a:solidFill>
              </a:rPr>
              <a:t>Interview</a:t>
            </a:r>
            <a:endParaRPr lang="zh-TW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A4223FB-E10D-4CCA-B19C-F4324B1386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0225" y="3662755"/>
            <a:ext cx="1672374" cy="2230838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04D0CD7-4D4F-401B-8947-FD5C24E380D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0472" y="1680210"/>
            <a:ext cx="3799769" cy="506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6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2698374"/>
            <a:ext cx="12192000" cy="1317812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639668" y="2958354"/>
            <a:ext cx="69126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400" b="1" dirty="0">
                <a:solidFill>
                  <a:schemeClr val="bg1"/>
                </a:solidFill>
                <a:ea typeface="華康秀風體W3" panose="03000309000000000000" pitchFamily="65" charset="-120"/>
              </a:rPr>
              <a:t>Thank you for your attention</a:t>
            </a:r>
            <a:endParaRPr lang="zh-TW" altLang="en-US" sz="4400" b="1" dirty="0">
              <a:solidFill>
                <a:schemeClr val="bg1"/>
              </a:solidFill>
              <a:ea typeface="華康秀風體W3" panose="03000309000000000000" pitchFamily="65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26983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3987776"/>
            <a:ext cx="12192000" cy="28702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1039715"/>
      </p:ext>
    </p:extLst>
  </p:cSld>
  <p:clrMapOvr>
    <a:masterClrMapping/>
  </p:clrMapOvr>
  <p:transition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957A74F-28B3-5745-800A-86595871B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666" y="2089544"/>
            <a:ext cx="2474012" cy="2474012"/>
          </a:xfrm>
          <a:prstGeom prst="rect">
            <a:avLst/>
          </a:prstGeom>
        </p:spPr>
      </p:pic>
      <p:sp>
        <p:nvSpPr>
          <p:cNvPr id="5" name="標題 6">
            <a:extLst>
              <a:ext uri="{FF2B5EF4-FFF2-40B4-BE49-F238E27FC236}">
                <a16:creationId xmlns:a16="http://schemas.microsoft.com/office/drawing/2014/main" id="{986F5080-F02F-43EB-A2DB-2376F6122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170" y="365125"/>
            <a:ext cx="9147629" cy="1325563"/>
          </a:xfrm>
        </p:spPr>
        <p:txBody>
          <a:bodyPr/>
          <a:lstStyle/>
          <a:p>
            <a:r>
              <a:rPr lang="en-US" altLang="zh-TW" b="1" dirty="0">
                <a:solidFill>
                  <a:schemeClr val="accent6"/>
                </a:solidFill>
              </a:rPr>
              <a:t>Taiwan‘s pollution problem </a:t>
            </a:r>
            <a:endParaRPr lang="zh-TW" altLang="en-US" b="1" dirty="0">
              <a:solidFill>
                <a:schemeClr val="accent6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7169D8-8494-E34F-8FC8-605E344578BE}"/>
              </a:ext>
            </a:extLst>
          </p:cNvPr>
          <p:cNvSpPr/>
          <p:nvPr/>
        </p:nvSpPr>
        <p:spPr>
          <a:xfrm>
            <a:off x="2449091" y="4401468"/>
            <a:ext cx="29931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4800" dirty="0"/>
              <a:t>23,571,990</a:t>
            </a:r>
            <a:endParaRPr lang="zh-TW" altLang="zh-TW" sz="239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F9D3614-FFBA-1E45-A9AA-B4B9721F4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573" y="2914260"/>
            <a:ext cx="1756361" cy="130673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5D85362-6BA4-894C-8CE4-7914DD713D11}"/>
              </a:ext>
            </a:extLst>
          </p:cNvPr>
          <p:cNvSpPr/>
          <p:nvPr/>
        </p:nvSpPr>
        <p:spPr>
          <a:xfrm>
            <a:off x="6397121" y="4047139"/>
            <a:ext cx="466826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6000" dirty="0"/>
              <a:t>15,000,000 up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D1B878-FB55-4C65-BBE1-00A917372841}"/>
              </a:ext>
            </a:extLst>
          </p:cNvPr>
          <p:cNvSpPr/>
          <p:nvPr/>
        </p:nvSpPr>
        <p:spPr>
          <a:xfrm>
            <a:off x="0" y="0"/>
            <a:ext cx="966781" cy="6858000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8109C7EB-CCE5-486D-9B64-F58EB3035717}"/>
              </a:ext>
            </a:extLst>
          </p:cNvPr>
          <p:cNvSpPr/>
          <p:nvPr/>
        </p:nvSpPr>
        <p:spPr>
          <a:xfrm>
            <a:off x="1751532" y="5316742"/>
            <a:ext cx="43882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4000" dirty="0"/>
              <a:t> </a:t>
            </a:r>
            <a:r>
              <a:rPr lang="en-US" altLang="zh-TW" sz="2000" dirty="0"/>
              <a:t>15 years old up </a:t>
            </a:r>
            <a:r>
              <a:rPr lang="en-US" altLang="zh-TW" sz="4000" dirty="0"/>
              <a:t>19,257,198 </a:t>
            </a:r>
            <a:endParaRPr lang="zh-TW" altLang="zh-TW" sz="71400" dirty="0"/>
          </a:p>
        </p:txBody>
      </p:sp>
    </p:spTree>
    <p:extLst>
      <p:ext uri="{BB962C8B-B14F-4D97-AF65-F5344CB8AC3E}">
        <p14:creationId xmlns:p14="http://schemas.microsoft.com/office/powerpoint/2010/main" val="48198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75108" y="378519"/>
            <a:ext cx="61707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>
                <a:solidFill>
                  <a:srgbClr val="92D050"/>
                </a:solidFill>
              </a:rPr>
              <a:t>What is WeMo?</a:t>
            </a:r>
            <a:r>
              <a:rPr lang="en-US" altLang="zh-TW" sz="6600" b="1" dirty="0"/>
              <a:t> 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5108" y="1733568"/>
            <a:ext cx="6055074" cy="4188498"/>
          </a:xfrm>
          <a:custGeom>
            <a:avLst/>
            <a:gdLst>
              <a:gd name="connsiteX0" fmla="*/ 0 w 6055074"/>
              <a:gd name="connsiteY0" fmla="*/ 0 h 4188498"/>
              <a:gd name="connsiteX1" fmla="*/ 6055074 w 6055074"/>
              <a:gd name="connsiteY1" fmla="*/ 0 h 4188498"/>
              <a:gd name="connsiteX2" fmla="*/ 6055074 w 6055074"/>
              <a:gd name="connsiteY2" fmla="*/ 4188498 h 4188498"/>
              <a:gd name="connsiteX3" fmla="*/ 0 w 6055074"/>
              <a:gd name="connsiteY3" fmla="*/ 4188498 h 4188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55074" h="4188498">
                <a:moveTo>
                  <a:pt x="0" y="0"/>
                </a:moveTo>
                <a:lnTo>
                  <a:pt x="6055074" y="0"/>
                </a:lnTo>
                <a:lnTo>
                  <a:pt x="6055074" y="4188498"/>
                </a:lnTo>
                <a:lnTo>
                  <a:pt x="0" y="4188498"/>
                </a:lnTo>
                <a:close/>
              </a:path>
            </a:pathLst>
          </a:custGeom>
        </p:spPr>
      </p:pic>
      <p:sp>
        <p:nvSpPr>
          <p:cNvPr id="6" name="文字方塊 5"/>
          <p:cNvSpPr txBox="1"/>
          <p:nvPr/>
        </p:nvSpPr>
        <p:spPr>
          <a:xfrm>
            <a:off x="6745836" y="2921168"/>
            <a:ext cx="31678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1" dirty="0">
                <a:solidFill>
                  <a:schemeClr val="bg2">
                    <a:lumMod val="50000"/>
                  </a:schemeClr>
                </a:solidFill>
              </a:rPr>
              <a:t>A sharing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7043612" y="3827817"/>
            <a:ext cx="586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b="1" dirty="0">
                <a:solidFill>
                  <a:schemeClr val="bg2">
                    <a:lumMod val="50000"/>
                  </a:schemeClr>
                </a:solidFill>
              </a:rPr>
              <a:t>electric scooter</a:t>
            </a:r>
          </a:p>
        </p:txBody>
      </p:sp>
    </p:spTree>
    <p:extLst>
      <p:ext uri="{BB962C8B-B14F-4D97-AF65-F5344CB8AC3E}">
        <p14:creationId xmlns:p14="http://schemas.microsoft.com/office/powerpoint/2010/main" val="3247998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ãhelp or hinderãçåçæå°çµæ">
            <a:extLst>
              <a:ext uri="{FF2B5EF4-FFF2-40B4-BE49-F238E27FC236}">
                <a16:creationId xmlns:a16="http://schemas.microsoft.com/office/drawing/2014/main" id="{67B00564-AD9B-4B18-A446-E23B5F17C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718" y="0"/>
            <a:ext cx="105962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CDC1033-65B1-465F-94E0-2B1516436058}"/>
              </a:ext>
            </a:extLst>
          </p:cNvPr>
          <p:cNvSpPr/>
          <p:nvPr/>
        </p:nvSpPr>
        <p:spPr>
          <a:xfrm>
            <a:off x="0" y="0"/>
            <a:ext cx="5728354" cy="6858000"/>
          </a:xfrm>
          <a:prstGeom prst="rect">
            <a:avLst/>
          </a:prstGeom>
          <a:gradFill flip="none" rotWithShape="1">
            <a:gsLst>
              <a:gs pos="70000">
                <a:schemeClr val="accent6">
                  <a:lumMod val="75000"/>
                </a:schemeClr>
              </a:gs>
              <a:gs pos="100000">
                <a:schemeClr val="accent6">
                  <a:lumMod val="7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7EADA50-EBF3-4C3E-8420-4ABD9C969B27}"/>
              </a:ext>
            </a:extLst>
          </p:cNvPr>
          <p:cNvSpPr txBox="1"/>
          <p:nvPr/>
        </p:nvSpPr>
        <p:spPr>
          <a:xfrm>
            <a:off x="329938" y="216816"/>
            <a:ext cx="2771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chemeClr val="bg1"/>
                </a:solidFill>
              </a:rPr>
              <a:t>Agenda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4A8C42D-29DB-4267-B44C-242099BFB4E7}"/>
              </a:ext>
            </a:extLst>
          </p:cNvPr>
          <p:cNvSpPr txBox="1"/>
          <p:nvPr/>
        </p:nvSpPr>
        <p:spPr>
          <a:xfrm>
            <a:off x="329938" y="1649692"/>
            <a:ext cx="42420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360000">
              <a:buFont typeface="+mj-lt"/>
              <a:buAutoNum type="arabicPeriod"/>
            </a:pPr>
            <a:r>
              <a:rPr lang="en-US" altLang="zh-TW" sz="2800" dirty="0">
                <a:solidFill>
                  <a:schemeClr val="bg1"/>
                </a:solidFill>
              </a:rPr>
              <a:t>Business model</a:t>
            </a:r>
          </a:p>
          <a:p>
            <a:pPr marL="360000" indent="-360000">
              <a:buFont typeface="+mj-lt"/>
              <a:buAutoNum type="arabicPeriod"/>
            </a:pPr>
            <a:r>
              <a:rPr lang="en-US" altLang="zh-TW" sz="2800" dirty="0">
                <a:solidFill>
                  <a:schemeClr val="bg1"/>
                </a:solidFill>
              </a:rPr>
              <a:t>Vison</a:t>
            </a:r>
          </a:p>
          <a:p>
            <a:pPr marL="360000" indent="-360000">
              <a:buFont typeface="+mj-lt"/>
              <a:buAutoNum type="arabicPeriod"/>
            </a:pPr>
            <a:r>
              <a:rPr lang="en-US" altLang="zh-TW" sz="2800" dirty="0">
                <a:solidFill>
                  <a:schemeClr val="bg1"/>
                </a:solidFill>
              </a:rPr>
              <a:t>SWOT analysis</a:t>
            </a:r>
          </a:p>
          <a:p>
            <a:pPr marL="360000" indent="-360000">
              <a:buFont typeface="+mj-lt"/>
              <a:buAutoNum type="arabicPeriod"/>
            </a:pPr>
            <a:r>
              <a:rPr lang="en-US" altLang="zh-TW" sz="2800" dirty="0">
                <a:solidFill>
                  <a:schemeClr val="bg1"/>
                </a:solidFill>
              </a:rPr>
              <a:t>Social impact</a:t>
            </a:r>
          </a:p>
          <a:p>
            <a:pPr marL="360000" indent="-360000">
              <a:buFont typeface="+mj-lt"/>
              <a:buAutoNum type="arabicPeriod"/>
            </a:pPr>
            <a:r>
              <a:rPr lang="en-US" altLang="zh-TW" sz="2800" dirty="0">
                <a:solidFill>
                  <a:schemeClr val="bg1"/>
                </a:solidFill>
              </a:rPr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69417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0605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2254624"/>
            <a:ext cx="12180605" cy="2348753"/>
          </a:xfrm>
          <a:prstGeom prst="rect">
            <a:avLst/>
          </a:prstGeom>
          <a:solidFill>
            <a:schemeClr val="accent6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600325" y="2254624"/>
            <a:ext cx="356540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800" b="1" dirty="0">
                <a:solidFill>
                  <a:schemeClr val="bg1"/>
                </a:solidFill>
              </a:rPr>
              <a:t>B</a:t>
            </a:r>
            <a:r>
              <a:rPr lang="en-US" altLang="zh-TW" sz="6600" b="1" dirty="0">
                <a:solidFill>
                  <a:schemeClr val="bg1"/>
                </a:solidFill>
              </a:rPr>
              <a:t>usiness </a:t>
            </a:r>
            <a:endParaRPr lang="zh-TW" altLang="en-US" sz="6600" b="1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743575" y="3170404"/>
            <a:ext cx="29049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800" b="1" dirty="0">
                <a:solidFill>
                  <a:schemeClr val="bg1"/>
                </a:solidFill>
              </a:rPr>
              <a:t>M</a:t>
            </a:r>
            <a:r>
              <a:rPr lang="en-US" altLang="zh-TW" sz="6600" b="1" dirty="0">
                <a:solidFill>
                  <a:schemeClr val="bg1"/>
                </a:solidFill>
              </a:rPr>
              <a:t>odel </a:t>
            </a:r>
            <a:endParaRPr lang="zh-TW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906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" y="0"/>
            <a:ext cx="6511693" cy="6880092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806944" y="388457"/>
            <a:ext cx="30123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>
                <a:solidFill>
                  <a:srgbClr val="92D050"/>
                </a:solidFill>
              </a:rPr>
              <a:t>Sharing</a:t>
            </a:r>
            <a:r>
              <a:rPr lang="en-US" altLang="zh-TW" sz="6600" b="1" dirty="0"/>
              <a:t> 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8374672" y="1206306"/>
            <a:ext cx="33770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>
                <a:solidFill>
                  <a:schemeClr val="bg2">
                    <a:lumMod val="50000"/>
                  </a:schemeClr>
                </a:solidFill>
              </a:rPr>
              <a:t>Economy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E1BB09B-ADDB-4B87-8B23-54897499EE96}"/>
              </a:ext>
            </a:extLst>
          </p:cNvPr>
          <p:cNvSpPr txBox="1"/>
          <p:nvPr/>
        </p:nvSpPr>
        <p:spPr>
          <a:xfrm>
            <a:off x="6806944" y="3331029"/>
            <a:ext cx="370865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b="1" dirty="0">
                <a:solidFill>
                  <a:schemeClr val="bg1">
                    <a:lumMod val="65000"/>
                  </a:schemeClr>
                </a:solidFill>
              </a:rPr>
              <a:t>Access</a:t>
            </a:r>
            <a:r>
              <a:rPr lang="en-US" altLang="zh-TW" sz="4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r>
              <a:rPr lang="en-US" altLang="zh-TW" sz="4400" b="1" dirty="0">
                <a:solidFill>
                  <a:srgbClr val="92D050"/>
                </a:solidFill>
              </a:rPr>
              <a:t>over </a:t>
            </a:r>
          </a:p>
          <a:p>
            <a:r>
              <a:rPr lang="en-US" altLang="zh-TW" sz="4800" b="1" dirty="0">
                <a:solidFill>
                  <a:schemeClr val="bg1">
                    <a:lumMod val="65000"/>
                  </a:schemeClr>
                </a:solidFill>
              </a:rPr>
              <a:t>Ownership</a:t>
            </a:r>
            <a:endParaRPr lang="zh-TW" altLang="en-US" sz="40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217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19787" y="110910"/>
            <a:ext cx="47096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>
                <a:solidFill>
                  <a:schemeClr val="accent3"/>
                </a:solidFill>
              </a:rPr>
              <a:t>How to </a:t>
            </a:r>
            <a:r>
              <a:rPr lang="en-US" altLang="zh-TW" sz="8000" b="1" dirty="0">
                <a:solidFill>
                  <a:srgbClr val="A9D18E"/>
                </a:solidFill>
              </a:rPr>
              <a:t>Use</a:t>
            </a:r>
            <a:r>
              <a:rPr lang="en-US" altLang="zh-TW" sz="6600" b="1" dirty="0">
                <a:solidFill>
                  <a:schemeClr val="accent3"/>
                </a:solidFill>
              </a:rPr>
              <a:t> 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1362633"/>
            <a:ext cx="2619992" cy="2492188"/>
          </a:xfrm>
          <a:prstGeom prst="rect">
            <a:avLst/>
          </a:prstGeom>
          <a:solidFill>
            <a:srgbClr val="D0E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DC3E6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365812"/>
            <a:ext cx="2619991" cy="2492188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36" y="1364185"/>
            <a:ext cx="2619993" cy="249218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35" y="4345344"/>
            <a:ext cx="2619993" cy="2512656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165657" y="2514084"/>
            <a:ext cx="58260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1" dirty="0">
                <a:solidFill>
                  <a:schemeClr val="bg1"/>
                </a:solidFill>
              </a:rPr>
              <a:t>All by your phone</a:t>
            </a:r>
            <a:endParaRPr lang="en-US" altLang="zh-TW" sz="4400" b="1" dirty="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726445" y="4761817"/>
            <a:ext cx="1415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</a:rPr>
              <a:t>legally</a:t>
            </a:r>
            <a:endParaRPr lang="en-US" altLang="zh-TW" sz="2400" b="1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996889E-B1C2-4E16-AC36-ABD98A56E319}"/>
              </a:ext>
            </a:extLst>
          </p:cNvPr>
          <p:cNvSpPr txBox="1"/>
          <p:nvPr/>
        </p:nvSpPr>
        <p:spPr>
          <a:xfrm>
            <a:off x="3271204" y="1923320"/>
            <a:ext cx="41710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>
                <a:solidFill>
                  <a:schemeClr val="bg1">
                    <a:lumMod val="65000"/>
                  </a:schemeClr>
                </a:solidFill>
              </a:rPr>
              <a:t>Rent &amp; Return</a:t>
            </a:r>
            <a:endParaRPr lang="en-US" altLang="zh-TW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8732118-2BD1-41E5-B977-9AC1BA42129E}"/>
              </a:ext>
            </a:extLst>
          </p:cNvPr>
          <p:cNvSpPr txBox="1"/>
          <p:nvPr/>
        </p:nvSpPr>
        <p:spPr>
          <a:xfrm>
            <a:off x="6358647" y="2751357"/>
            <a:ext cx="42796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>
                <a:solidFill>
                  <a:schemeClr val="bg1">
                    <a:lumMod val="65000"/>
                  </a:schemeClr>
                </a:solidFill>
              </a:rPr>
              <a:t>All by your phone</a:t>
            </a:r>
            <a:endParaRPr lang="en-US" altLang="zh-TW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C8A57E3-AF31-430C-9070-94DA8334028E}"/>
              </a:ext>
            </a:extLst>
          </p:cNvPr>
          <p:cNvSpPr txBox="1"/>
          <p:nvPr/>
        </p:nvSpPr>
        <p:spPr>
          <a:xfrm>
            <a:off x="3616601" y="4638707"/>
            <a:ext cx="5513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400" b="1" dirty="0">
                <a:solidFill>
                  <a:schemeClr val="bg1">
                    <a:lumMod val="65000"/>
                  </a:schemeClr>
                </a:solidFill>
              </a:rPr>
              <a:t>Go wherever you want</a:t>
            </a:r>
            <a:endParaRPr lang="en-US" altLang="zh-TW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449B2AE-110E-4479-9649-71120F7A865F}"/>
              </a:ext>
            </a:extLst>
          </p:cNvPr>
          <p:cNvSpPr txBox="1"/>
          <p:nvPr/>
        </p:nvSpPr>
        <p:spPr>
          <a:xfrm>
            <a:off x="5252143" y="5427820"/>
            <a:ext cx="58902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400" b="1" dirty="0">
                <a:solidFill>
                  <a:schemeClr val="bg1">
                    <a:lumMod val="65000"/>
                  </a:schemeClr>
                </a:solidFill>
              </a:rPr>
              <a:t>Park wherever you want</a:t>
            </a:r>
            <a:endParaRPr lang="en-US" altLang="zh-TW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930617" y="276649"/>
            <a:ext cx="1828661" cy="1462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b="1" dirty="0">
                <a:solidFill>
                  <a:schemeClr val="accent3"/>
                </a:solidFill>
              </a:rPr>
              <a:t>Fee</a:t>
            </a:r>
            <a:endParaRPr lang="en-US" altLang="zh-TW" sz="6600" b="1" dirty="0">
              <a:solidFill>
                <a:schemeClr val="accent3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930617" y="1815109"/>
            <a:ext cx="3589866" cy="170462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475330" y="1815109"/>
            <a:ext cx="3589866" cy="17046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77903" y="-152556"/>
            <a:ext cx="4091465" cy="7010556"/>
          </a:xfrm>
          <a:custGeom>
            <a:avLst/>
            <a:gdLst>
              <a:gd name="connsiteX0" fmla="*/ 3829145 w 4329107"/>
              <a:gd name="connsiteY0" fmla="*/ 0 h 7417746"/>
              <a:gd name="connsiteX1" fmla="*/ 4220653 w 4329107"/>
              <a:gd name="connsiteY1" fmla="*/ 19770 h 7417746"/>
              <a:gd name="connsiteX2" fmla="*/ 4329107 w 4329107"/>
              <a:gd name="connsiteY2" fmla="*/ 33551 h 7417746"/>
              <a:gd name="connsiteX3" fmla="*/ 4329107 w 4329107"/>
              <a:gd name="connsiteY3" fmla="*/ 7417746 h 7417746"/>
              <a:gd name="connsiteX4" fmla="*/ 2491779 w 4329107"/>
              <a:gd name="connsiteY4" fmla="*/ 7417746 h 7417746"/>
              <a:gd name="connsiteX5" fmla="*/ 2338669 w 4329107"/>
              <a:gd name="connsiteY5" fmla="*/ 7357377 h 7417746"/>
              <a:gd name="connsiteX6" fmla="*/ 0 w 4329107"/>
              <a:gd name="connsiteY6" fmla="*/ 3829145 h 7417746"/>
              <a:gd name="connsiteX7" fmla="*/ 3829145 w 4329107"/>
              <a:gd name="connsiteY7" fmla="*/ 0 h 7417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9107" h="7417746">
                <a:moveTo>
                  <a:pt x="3829145" y="0"/>
                </a:moveTo>
                <a:cubicBezTo>
                  <a:pt x="3961319" y="0"/>
                  <a:pt x="4091928" y="6697"/>
                  <a:pt x="4220653" y="19770"/>
                </a:cubicBezTo>
                <a:lnTo>
                  <a:pt x="4329107" y="33551"/>
                </a:lnTo>
                <a:lnTo>
                  <a:pt x="4329107" y="7417746"/>
                </a:lnTo>
                <a:lnTo>
                  <a:pt x="2491779" y="7417746"/>
                </a:lnTo>
                <a:lnTo>
                  <a:pt x="2338669" y="7357377"/>
                </a:lnTo>
                <a:cubicBezTo>
                  <a:pt x="964331" y="6776081"/>
                  <a:pt x="0" y="5415229"/>
                  <a:pt x="0" y="3829145"/>
                </a:cubicBezTo>
                <a:cubicBezTo>
                  <a:pt x="0" y="1714367"/>
                  <a:pt x="1714367" y="0"/>
                  <a:pt x="3829145" y="0"/>
                </a:cubicBezTo>
                <a:close/>
              </a:path>
            </a:pathLst>
          </a:custGeom>
        </p:spPr>
      </p:pic>
      <p:sp>
        <p:nvSpPr>
          <p:cNvPr id="16" name="文字方塊 15"/>
          <p:cNvSpPr txBox="1"/>
          <p:nvPr/>
        </p:nvSpPr>
        <p:spPr>
          <a:xfrm>
            <a:off x="1079927" y="1868961"/>
            <a:ext cx="2436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b="1" dirty="0">
                <a:solidFill>
                  <a:schemeClr val="bg1"/>
                </a:solidFill>
              </a:rPr>
              <a:t>General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2966944" y="2496449"/>
            <a:ext cx="1439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b="1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6556810" y="2496449"/>
            <a:ext cx="1439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b="1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4675842" y="1868961"/>
            <a:ext cx="18440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b="1" dirty="0">
                <a:solidFill>
                  <a:schemeClr val="bg1"/>
                </a:solidFill>
              </a:rPr>
              <a:t>Youth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1118411" y="3672285"/>
            <a:ext cx="2194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b="1" dirty="0">
                <a:solidFill>
                  <a:srgbClr val="A9D18E"/>
                </a:solidFill>
              </a:rPr>
              <a:t>NT$ 15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1120688" y="5024076"/>
            <a:ext cx="237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b="1" dirty="0">
                <a:solidFill>
                  <a:srgbClr val="A9D18E"/>
                </a:solidFill>
              </a:rPr>
              <a:t>NT$ 2.5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4743359" y="3671035"/>
            <a:ext cx="1843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b="1" dirty="0">
                <a:solidFill>
                  <a:srgbClr val="9DC3E6"/>
                </a:solidFill>
              </a:rPr>
              <a:t>NT$ 9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4743359" y="4972875"/>
            <a:ext cx="237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b="1" dirty="0">
                <a:solidFill>
                  <a:srgbClr val="9DC3E6"/>
                </a:solidFill>
              </a:rPr>
              <a:t>NT$ 1.5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3100182" y="4088448"/>
            <a:ext cx="1454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b="1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altLang="zh-TW" sz="3600" b="1" dirty="0">
                <a:solidFill>
                  <a:schemeClr val="bg2">
                    <a:lumMod val="75000"/>
                  </a:schemeClr>
                </a:solidFill>
              </a:rPr>
              <a:t>6min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6371862" y="4042077"/>
            <a:ext cx="1454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b="1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altLang="zh-TW" sz="3600" b="1" dirty="0">
                <a:solidFill>
                  <a:schemeClr val="bg2">
                    <a:lumMod val="75000"/>
                  </a:schemeClr>
                </a:solidFill>
              </a:rPr>
              <a:t>6min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3716150" y="3880190"/>
            <a:ext cx="825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bg2">
                    <a:lumMod val="75000"/>
                  </a:schemeClr>
                </a:solidFill>
              </a:rPr>
              <a:t>First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6964999" y="3864379"/>
            <a:ext cx="825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bg2">
                    <a:lumMod val="75000"/>
                  </a:schemeClr>
                </a:solidFill>
              </a:rPr>
              <a:t>First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3229119" y="5235735"/>
            <a:ext cx="1220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b="1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altLang="zh-TW" sz="3600" b="1" dirty="0">
                <a:solidFill>
                  <a:schemeClr val="bg2">
                    <a:lumMod val="75000"/>
                  </a:schemeClr>
                </a:solidFill>
              </a:rPr>
              <a:t>min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6851790" y="5169009"/>
            <a:ext cx="1220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b="1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altLang="zh-TW" sz="3600" b="1" dirty="0">
                <a:solidFill>
                  <a:schemeClr val="bg2">
                    <a:lumMod val="75000"/>
                  </a:schemeClr>
                </a:solidFill>
              </a:rPr>
              <a:t>min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3719585" y="5897455"/>
            <a:ext cx="946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bg2">
                    <a:lumMod val="75000"/>
                  </a:schemeClr>
                </a:solidFill>
              </a:rPr>
              <a:t>After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282560" y="5843665"/>
            <a:ext cx="946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bg2">
                    <a:lumMod val="75000"/>
                  </a:schemeClr>
                </a:solidFill>
              </a:rPr>
              <a:t>After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1163571" y="4387599"/>
            <a:ext cx="1249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bg2">
                    <a:lumMod val="75000"/>
                  </a:schemeClr>
                </a:solidFill>
              </a:rPr>
              <a:t>(USD 50₵)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1167006" y="5747351"/>
            <a:ext cx="1317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bg2">
                    <a:lumMod val="75000"/>
                  </a:schemeClr>
                </a:solidFill>
              </a:rPr>
              <a:t>(USD 8.3₵)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4780291" y="4387599"/>
            <a:ext cx="1249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bg2">
                    <a:lumMod val="75000"/>
                  </a:schemeClr>
                </a:solidFill>
              </a:rPr>
              <a:t>(USD 30₵)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4783726" y="5747351"/>
            <a:ext cx="1234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bg2">
                    <a:lumMod val="75000"/>
                  </a:schemeClr>
                </a:solidFill>
              </a:rPr>
              <a:t>(USD   5₵)</a:t>
            </a:r>
          </a:p>
        </p:txBody>
      </p:sp>
    </p:spTree>
    <p:extLst>
      <p:ext uri="{BB962C8B-B14F-4D97-AF65-F5344CB8AC3E}">
        <p14:creationId xmlns:p14="http://schemas.microsoft.com/office/powerpoint/2010/main" val="143316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4674</TotalTime>
  <Words>482</Words>
  <Application>Microsoft Office PowerPoint</Application>
  <PresentationFormat>寬螢幕</PresentationFormat>
  <Paragraphs>173</Paragraphs>
  <Slides>29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Calibri</vt:lpstr>
      <vt:lpstr>華康秀風體W3</vt:lpstr>
      <vt:lpstr>新細明體</vt:lpstr>
      <vt:lpstr>Arial</vt:lpstr>
      <vt:lpstr>Calibri Light</vt:lpstr>
      <vt:lpstr>맑은 고딕</vt:lpstr>
      <vt:lpstr>Office 佈景主題</vt:lpstr>
      <vt:lpstr>PowerPoint 簡報</vt:lpstr>
      <vt:lpstr>PowerPoint 簡報</vt:lpstr>
      <vt:lpstr>Taiwan‘s pollution problem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sheroal</dc:creator>
  <cp:lastModifiedBy>淳惠 許</cp:lastModifiedBy>
  <cp:revision>362</cp:revision>
  <dcterms:created xsi:type="dcterms:W3CDTF">2018-03-27T15:54:53Z</dcterms:created>
  <dcterms:modified xsi:type="dcterms:W3CDTF">2018-05-08T03:20:06Z</dcterms:modified>
</cp:coreProperties>
</file>